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69" r:id="rId2"/>
    <p:sldId id="270" r:id="rId3"/>
    <p:sldId id="272" r:id="rId4"/>
    <p:sldId id="273" r:id="rId5"/>
    <p:sldId id="276" r:id="rId6"/>
    <p:sldId id="274" r:id="rId7"/>
    <p:sldId id="275" r:id="rId8"/>
    <p:sldId id="277" r:id="rId9"/>
    <p:sldId id="280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91" r:id="rId19"/>
    <p:sldId id="287" r:id="rId20"/>
    <p:sldId id="288" r:id="rId21"/>
    <p:sldId id="289" r:id="rId22"/>
    <p:sldId id="290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55" userDrawn="1">
          <p15:clr>
            <a:srgbClr val="A4A3A4"/>
          </p15:clr>
        </p15:guide>
        <p15:guide id="10" pos="6923" userDrawn="1">
          <p15:clr>
            <a:srgbClr val="A4A3A4"/>
          </p15:clr>
        </p15:guide>
        <p15:guide id="12" pos="7241" userDrawn="1">
          <p15:clr>
            <a:srgbClr val="A4A3A4"/>
          </p15:clr>
        </p15:guide>
        <p15:guide id="14" pos="4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82620" autoAdjust="0"/>
  </p:normalViewPr>
  <p:slideViewPr>
    <p:cSldViewPr>
      <p:cViewPr varScale="1">
        <p:scale>
          <a:sx n="160" d="100"/>
          <a:sy n="160" d="100"/>
        </p:scale>
        <p:origin x="112" y="176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55"/>
        <p:guide pos="6923"/>
        <p:guide pos="7241"/>
        <p:guide pos="4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2022-01-18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2022-01-18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98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2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87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Davaite</a:t>
            </a:r>
            <a:r>
              <a:rPr lang="en-US" dirty="0" smtClean="0"/>
              <a:t> </a:t>
            </a:r>
            <a:r>
              <a:rPr lang="en-US" dirty="0" err="1" smtClean="0"/>
              <a:t>seichas</a:t>
            </a:r>
            <a:r>
              <a:rPr lang="en-US" dirty="0" smtClean="0"/>
              <a:t> </a:t>
            </a:r>
            <a:r>
              <a:rPr lang="en-US" dirty="0" err="1" smtClean="0"/>
              <a:t>pereidem</a:t>
            </a:r>
            <a:r>
              <a:rPr lang="en-US" dirty="0" smtClean="0"/>
              <a:t> k </a:t>
            </a:r>
            <a:r>
              <a:rPr lang="en-US" dirty="0" err="1" smtClean="0"/>
              <a:t>obzoru</a:t>
            </a:r>
            <a:r>
              <a:rPr lang="en-US" dirty="0" smtClean="0"/>
              <a:t> </a:t>
            </a:r>
            <a:r>
              <a:rPr lang="en-US" dirty="0" err="1" smtClean="0"/>
              <a:t>pohozhih</a:t>
            </a:r>
            <a:r>
              <a:rPr lang="en-US" dirty="0" smtClean="0"/>
              <a:t> </a:t>
            </a:r>
            <a:r>
              <a:rPr lang="en-US" dirty="0" err="1" smtClean="0"/>
              <a:t>proektov</a:t>
            </a:r>
            <a:r>
              <a:rPr lang="en-US" dirty="0" smtClean="0"/>
              <a:t> </a:t>
            </a:r>
            <a:r>
              <a:rPr lang="en-US" dirty="0" err="1" smtClean="0"/>
              <a:t>kotorye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smog </a:t>
            </a:r>
            <a:r>
              <a:rPr lang="en-US" dirty="0" err="1" smtClean="0"/>
              <a:t>naiti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Davaite</a:t>
            </a:r>
            <a:r>
              <a:rPr lang="en-US" dirty="0" smtClean="0"/>
              <a:t> </a:t>
            </a:r>
            <a:r>
              <a:rPr lang="en-US" dirty="0" err="1" smtClean="0"/>
              <a:t>seichas</a:t>
            </a:r>
            <a:r>
              <a:rPr lang="en-US" dirty="0" smtClean="0"/>
              <a:t> </a:t>
            </a:r>
            <a:r>
              <a:rPr lang="en-US" dirty="0" err="1" smtClean="0"/>
              <a:t>pereidem</a:t>
            </a:r>
            <a:r>
              <a:rPr lang="en-US" dirty="0" smtClean="0"/>
              <a:t> k </a:t>
            </a:r>
            <a:r>
              <a:rPr lang="en-US" dirty="0" err="1" smtClean="0"/>
              <a:t>obzoru</a:t>
            </a:r>
            <a:r>
              <a:rPr lang="en-US" dirty="0" smtClean="0"/>
              <a:t> </a:t>
            </a:r>
            <a:r>
              <a:rPr lang="en-US" dirty="0" err="1" smtClean="0"/>
              <a:t>pohozhih</a:t>
            </a:r>
            <a:r>
              <a:rPr lang="en-US" dirty="0" smtClean="0"/>
              <a:t> </a:t>
            </a:r>
            <a:r>
              <a:rPr lang="en-US" dirty="0" err="1" smtClean="0"/>
              <a:t>proektov</a:t>
            </a:r>
            <a:r>
              <a:rPr lang="en-US" dirty="0" smtClean="0"/>
              <a:t> </a:t>
            </a:r>
            <a:r>
              <a:rPr lang="en-US" dirty="0" err="1" smtClean="0"/>
              <a:t>kotorye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smog </a:t>
            </a:r>
            <a:r>
              <a:rPr lang="en-US" dirty="0" err="1" smtClean="0"/>
              <a:t>naiti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5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6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Вычислительная гидродинамика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(CFD)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дает инженерам возможность получить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tochnoe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подробное описание свойств/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parametrov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dirty="0" smtClean="0"/>
              <a:t>потока жидкости</a:t>
            </a:r>
            <a:r>
              <a:rPr lang="en-US" dirty="0" smtClean="0"/>
              <a:t> v </a:t>
            </a:r>
            <a:r>
              <a:rPr lang="en-US" dirty="0" err="1" smtClean="0"/>
              <a:t>chastnosti</a:t>
            </a:r>
            <a:r>
              <a:rPr lang="en-US" dirty="0" smtClean="0"/>
              <a:t> I </a:t>
            </a:r>
            <a:r>
              <a:rPr lang="en-US" dirty="0" err="1" smtClean="0"/>
              <a:t>parametrov</a:t>
            </a:r>
            <a:r>
              <a:rPr lang="en-US" dirty="0" smtClean="0"/>
              <a:t> </a:t>
            </a:r>
            <a:r>
              <a:rPr lang="en-US" baseline="0" dirty="0" err="1" smtClean="0"/>
              <a:t>kakoi-libo</a:t>
            </a:r>
            <a:r>
              <a:rPr lang="en-US" baseline="0" dirty="0" smtClean="0"/>
              <a:t> </a:t>
            </a:r>
            <a:r>
              <a:rPr lang="en-US" dirty="0" err="1" smtClean="0"/>
              <a:t>sistemy</a:t>
            </a:r>
            <a:r>
              <a:rPr lang="en-US" dirty="0" smtClean="0"/>
              <a:t> v </a:t>
            </a:r>
            <a:r>
              <a:rPr lang="en-US" dirty="0" err="1" smtClean="0"/>
              <a:t>celom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etape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proektirovaniya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izgotovleniya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prototipa</a:t>
            </a:r>
            <a:r>
              <a:rPr lang="en-US" baseline="0" dirty="0" smtClean="0"/>
              <a:t>. V </a:t>
            </a:r>
            <a:r>
              <a:rPr lang="en-US" baseline="0" dirty="0" err="1" smtClean="0"/>
              <a:t>svoe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vremya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pozvolilo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suchestvenno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sokratit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rashody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ispytaniya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sokratit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vremya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proektirovaniya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produkta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Odnako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rostom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slozhnosti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tehniki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stremleniyu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uluchsheniyu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harakteristik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Stalo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slozhnee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priderzhivatsya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ustoyavsheisya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praktike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kogda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proektirovanii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novogo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produkta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bylo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provesti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prikidochnyi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gde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nibud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excel,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etim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dannym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narisovat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prototip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tolko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ego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otpravit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ruki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ingenera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raschetchika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proverki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ispytanii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pomimo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uvelicheniya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obema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prikidochnyh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uvelichivaetsya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kolichestvo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chasche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stanovitsya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neobhodimym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provodit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seriyu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neskolkih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desyatkov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ili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soten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poiska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optimalnoi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konfiguracii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estestvennym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obrazom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srazuzhe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delaet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ruchnyi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besperspektivnymi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Variant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otdat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otkup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vychislitelnoi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gidrodinamike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podhodit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neskolkim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prichinam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Vo-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pervyh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silno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peregruzit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inzhenerov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pomimo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modeli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nuzho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podgotovit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zaparametarizirovat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Nanyat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bolshie shat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budet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yavlyatsya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vyhodom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podobnye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sovsem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regulyarny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ravnomernoi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zagruzhenosti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dobitsya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budet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tyazhelo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Vo-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vtoryh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glavnaya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vremya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provedeniya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kolichestva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To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dirty="0" smtClean="0"/>
              <a:t>Потоки жидкости описываются уравнениями Навье – Стокса, которые представляют собой дифференциальные уравнения в частных производных (УЧП), моделирующие сохранение массы и количества движения в ньютоновской жидкости. Эти </a:t>
            </a:r>
            <a:r>
              <a:rPr lang="en-US" dirty="0" err="1" smtClean="0"/>
              <a:t>diferencialnye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uravneniya</a:t>
            </a:r>
            <a:r>
              <a:rPr lang="ru-RU" dirty="0" smtClean="0"/>
              <a:t> нелинейны из-за </a:t>
            </a:r>
            <a:r>
              <a:rPr lang="en-US" dirty="0" err="1" smtClean="0"/>
              <a:t>effekta</a:t>
            </a:r>
            <a:r>
              <a:rPr lang="en-US" dirty="0" smtClean="0"/>
              <a:t> </a:t>
            </a:r>
            <a:r>
              <a:rPr lang="ru-RU" dirty="0" smtClean="0"/>
              <a:t>турбулентность. Решение </a:t>
            </a:r>
            <a:r>
              <a:rPr lang="en-US" dirty="0" err="1" smtClean="0"/>
              <a:t>takih</a:t>
            </a:r>
            <a:r>
              <a:rPr lang="en-US" dirty="0" smtClean="0"/>
              <a:t> </a:t>
            </a:r>
            <a:r>
              <a:rPr lang="ru-RU" dirty="0" smtClean="0"/>
              <a:t>уравнений Навье-Стокса для турбулентных течений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sebe</a:t>
            </a:r>
            <a:r>
              <a:rPr lang="ru-RU" dirty="0" smtClean="0"/>
              <a:t> </a:t>
            </a:r>
            <a:r>
              <a:rPr lang="en-US" dirty="0" err="1" smtClean="0"/>
              <a:t>dorogo</a:t>
            </a:r>
            <a:r>
              <a:rPr lang="en-US" dirty="0" smtClean="0"/>
              <a:t> s </a:t>
            </a:r>
            <a:r>
              <a:rPr lang="en-US" dirty="0" err="1" smtClean="0"/>
              <a:t>tochki</a:t>
            </a:r>
            <a:r>
              <a:rPr lang="en-US" dirty="0" smtClean="0"/>
              <a:t> </a:t>
            </a:r>
            <a:r>
              <a:rPr lang="en-US" dirty="0" err="1" smtClean="0"/>
              <a:t>zreniya</a:t>
            </a:r>
            <a:r>
              <a:rPr lang="en-US" dirty="0" smtClean="0"/>
              <a:t> </a:t>
            </a:r>
            <a:r>
              <a:rPr lang="en-US" dirty="0" err="1" smtClean="0"/>
              <a:t>vychislenii</a:t>
            </a:r>
            <a:r>
              <a:rPr lang="en-US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Alternativoi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ruchnomym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raschetam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raschetam</a:t>
            </a:r>
            <a:r>
              <a:rPr lang="en-US" baseline="0" dirty="0" smtClean="0"/>
              <a:t> CFD </a:t>
            </a:r>
            <a:r>
              <a:rPr lang="en-US" baseline="0" dirty="0" err="1" smtClean="0"/>
              <a:t>yavlyaetsya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ispolzovanie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nazyvaemyi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podhoda</a:t>
            </a:r>
            <a:r>
              <a:rPr lang="en-US" baseline="0" dirty="0" smtClean="0"/>
              <a:t> 1D CAE. On </a:t>
            </a:r>
            <a:r>
              <a:rPr lang="en-US" baseline="0" dirty="0" err="1" smtClean="0"/>
              <a:t>predstavlyaet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obespechenie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dayuschee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vozmozhnost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sobirat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sistemy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zaranee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zaprogramirovannyh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blokov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Odnako</a:t>
            </a:r>
            <a:r>
              <a:rPr lang="en-US" baseline="0" dirty="0" smtClean="0"/>
              <a:t> I u </a:t>
            </a:r>
            <a:r>
              <a:rPr lang="en-US" baseline="0" dirty="0" err="1" smtClean="0"/>
              <a:t>nego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nedostatki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Naprimer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kazhdyi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predstavlyaet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nabor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analiticheskih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uravnenii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tochost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raschetov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zavisit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stepeni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podgotovki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operatora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inzhenera</a:t>
            </a:r>
            <a:r>
              <a:rPr lang="en-US" baseline="0" dirty="0" smtClean="0"/>
              <a:t>. (</a:t>
            </a:r>
            <a:r>
              <a:rPr lang="en-US" baseline="0" dirty="0" err="1" smtClean="0"/>
              <a:t>naskolko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tochno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podberet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koefficienty</a:t>
            </a:r>
            <a:r>
              <a:rPr lang="en-US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zhe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sluchae</a:t>
            </a:r>
            <a:r>
              <a:rPr lang="en-US" baseline="0" dirty="0" smtClean="0"/>
              <a:t> s </a:t>
            </a:r>
            <a:r>
              <a:rPr lang="en-US" baseline="0" dirty="0" err="1" smtClean="0"/>
              <a:t>gidrodinamikloi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naprimer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raschete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truboprovoda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obychye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analiticheskie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uravneniya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nesposobny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peredat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parametry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sostoyaniya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zhidkosti</a:t>
            </a:r>
            <a:r>
              <a:rPr lang="en-US" baseline="0" dirty="0" smtClean="0"/>
              <a:t>, I </a:t>
            </a:r>
            <a:r>
              <a:rPr lang="en-US" baseline="0" dirty="0" err="1" smtClean="0"/>
              <a:t>naprimer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obschityvayuschii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povorot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90 </a:t>
            </a:r>
            <a:r>
              <a:rPr lang="en-US" baseline="0" dirty="0" err="1" smtClean="0"/>
              <a:t>gradusov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nazyvaemoe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koleno</a:t>
            </a:r>
            <a:r>
              <a:rPr lang="en-US" baseline="0" dirty="0" smtClean="0"/>
              <a:t>) ne </a:t>
            </a:r>
            <a:r>
              <a:rPr lang="en-US" baseline="0" dirty="0" err="1" smtClean="0"/>
              <a:t>budet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prinimat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vnimanie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kakoi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otnositelnoi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pozicii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raspolozhen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predyduschii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Esli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naprimer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kolena</a:t>
            </a:r>
            <a:r>
              <a:rPr lang="en-US" baseline="0" dirty="0" smtClean="0"/>
              <a:t>, to </a:t>
            </a:r>
            <a:r>
              <a:rPr lang="en-US" baseline="0" dirty="0" err="1" smtClean="0"/>
              <a:t>oni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libo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odnoi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ploskosti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perpendikulyarno</a:t>
            </a:r>
            <a:r>
              <a:rPr lang="en-US" baseline="0" dirty="0" smtClean="0"/>
              <a:t> drug </a:t>
            </a:r>
            <a:r>
              <a:rPr lang="en-US" baseline="0" dirty="0" err="1" smtClean="0"/>
              <a:t>drugu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dalie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Otsyuda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voznikla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poprobovat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obedinit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podhody</a:t>
            </a:r>
            <a:r>
              <a:rPr lang="en-US" baseline="0" dirty="0" smtClean="0"/>
              <a:t> 1D CAE I CFD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obucheniya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56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Celyu</a:t>
            </a:r>
            <a:r>
              <a:rPr lang="en-US" dirty="0" smtClean="0"/>
              <a:t> </a:t>
            </a:r>
            <a:r>
              <a:rPr lang="en-US" dirty="0" err="1" smtClean="0"/>
              <a:t>dannoi</a:t>
            </a:r>
            <a:r>
              <a:rPr lang="en-US" dirty="0" smtClean="0"/>
              <a:t> </a:t>
            </a:r>
            <a:r>
              <a:rPr lang="en-US" dirty="0" err="1" smtClean="0"/>
              <a:t>raboty</a:t>
            </a:r>
            <a:r>
              <a:rPr lang="en-US" dirty="0" smtClean="0"/>
              <a:t> </a:t>
            </a:r>
            <a:r>
              <a:rPr lang="en-US" dirty="0" err="1" smtClean="0"/>
              <a:t>yavlyalos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Оценить состоятельность и эффективность применения Deep Convolutional Neural Networks для решения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oboznachennoi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задачи, а также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ocenit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общие трудо- и время- затраты (на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podgotovku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обучение модели и т.д.)</a:t>
            </a:r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zadachu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celymi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byli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Применить полученные на курсе знания и навыки для решения практической (насущной) задачи</a:t>
            </a:r>
          </a:p>
          <a:p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Получить новый опыт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2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Davaite</a:t>
            </a:r>
            <a:r>
              <a:rPr lang="en-US" dirty="0" smtClean="0"/>
              <a:t> </a:t>
            </a:r>
            <a:r>
              <a:rPr lang="en-US" dirty="0" err="1" smtClean="0"/>
              <a:t>seichas</a:t>
            </a:r>
            <a:r>
              <a:rPr lang="en-US" dirty="0" smtClean="0"/>
              <a:t> </a:t>
            </a:r>
            <a:r>
              <a:rPr lang="en-US" dirty="0" err="1" smtClean="0"/>
              <a:t>pereidem</a:t>
            </a:r>
            <a:r>
              <a:rPr lang="en-US" dirty="0" smtClean="0"/>
              <a:t> k </a:t>
            </a:r>
            <a:r>
              <a:rPr lang="en-US" dirty="0" err="1" smtClean="0"/>
              <a:t>obzoru</a:t>
            </a:r>
            <a:r>
              <a:rPr lang="en-US" dirty="0" smtClean="0"/>
              <a:t> </a:t>
            </a:r>
            <a:r>
              <a:rPr lang="en-US" dirty="0" err="1" smtClean="0"/>
              <a:t>pohozhih</a:t>
            </a:r>
            <a:r>
              <a:rPr lang="en-US" dirty="0" smtClean="0"/>
              <a:t> </a:t>
            </a:r>
            <a:r>
              <a:rPr lang="en-US" dirty="0" err="1" smtClean="0"/>
              <a:t>proektov</a:t>
            </a:r>
            <a:r>
              <a:rPr lang="en-US" dirty="0" smtClean="0"/>
              <a:t> </a:t>
            </a:r>
            <a:r>
              <a:rPr lang="en-US" dirty="0" err="1" smtClean="0"/>
              <a:t>kotorye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smog </a:t>
            </a:r>
            <a:r>
              <a:rPr lang="en-US" dirty="0" err="1" smtClean="0"/>
              <a:t>naiti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2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Uslovno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proekty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sovmestnomu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primeneniyu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mashinnogo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obucheniya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razdelit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dva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Pervyi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nosit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pervuyu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ochered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akademicheskii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developerskii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harakter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uskorenie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schet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vnedreniya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neironnyh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setei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neposredstvenno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vychislitelnuyu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chast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naprimer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sluchae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DNS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metodom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yavlyayuschiisya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dannyi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moment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prodvinutym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no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vremya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resursoemkim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trebuet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razmer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yacheiki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setki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soizmerimyi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razmerov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melkogo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vihrya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.),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neiro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set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predskazyvaet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razreshennye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setkoi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melkie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vihri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Libo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prosto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uskarya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schet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predskazyvaniya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nekotoryh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chastei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uravnenii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Vtoroi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variant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primrnrniya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ML v CFD,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umenshenie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kolichestva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modelei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neobhodimyh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obuchiv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neroset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imeyuschihsya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resultatah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my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poluchaem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vozmozhnost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provodya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rezultat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Sobstvenno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vtoromu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vidu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itnositsya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dannaya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70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Davaite</a:t>
            </a:r>
            <a:r>
              <a:rPr lang="en-US" dirty="0" smtClean="0"/>
              <a:t> </a:t>
            </a:r>
            <a:r>
              <a:rPr lang="en-US" dirty="0" err="1" smtClean="0"/>
              <a:t>seichas</a:t>
            </a:r>
            <a:r>
              <a:rPr lang="en-US" dirty="0" smtClean="0"/>
              <a:t> </a:t>
            </a:r>
            <a:r>
              <a:rPr lang="en-US" dirty="0" err="1" smtClean="0"/>
              <a:t>pereidem</a:t>
            </a:r>
            <a:r>
              <a:rPr lang="en-US" dirty="0" smtClean="0"/>
              <a:t> k </a:t>
            </a:r>
            <a:r>
              <a:rPr lang="en-US" dirty="0" err="1" smtClean="0"/>
              <a:t>obzoru</a:t>
            </a:r>
            <a:r>
              <a:rPr lang="en-US" dirty="0" smtClean="0"/>
              <a:t> </a:t>
            </a:r>
            <a:r>
              <a:rPr lang="en-US" dirty="0" err="1" smtClean="0"/>
              <a:t>pohozhih</a:t>
            </a:r>
            <a:r>
              <a:rPr lang="en-US" dirty="0" smtClean="0"/>
              <a:t> </a:t>
            </a:r>
            <a:r>
              <a:rPr lang="en-US" dirty="0" err="1" smtClean="0"/>
              <a:t>proektov</a:t>
            </a:r>
            <a:r>
              <a:rPr lang="en-US" dirty="0" smtClean="0"/>
              <a:t> </a:t>
            </a:r>
            <a:r>
              <a:rPr lang="en-US" dirty="0" err="1" smtClean="0"/>
              <a:t>kotorye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smog </a:t>
            </a:r>
            <a:r>
              <a:rPr lang="en-US" dirty="0" err="1" smtClean="0"/>
              <a:t>naiti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0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2022-01-18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2022-01-18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2022-01-18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adweb.org/" TargetMode="External"/><Relationship Id="rId2" Type="http://schemas.openxmlformats.org/officeDocument/2006/relationships/hyperlink" Target="https://github.com/CadQuery/cadquer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araview.org/" TargetMode="External"/><Relationship Id="rId5" Type="http://schemas.openxmlformats.org/officeDocument/2006/relationships/hyperlink" Target="https://www.openfoam.com/" TargetMode="External"/><Relationship Id="rId4" Type="http://schemas.openxmlformats.org/officeDocument/2006/relationships/hyperlink" Target="https://github.com/jaheyns/CfdO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21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93739" y="1828800"/>
            <a:ext cx="10801349" cy="1600200"/>
          </a:xfrm>
        </p:spPr>
        <p:txBody>
          <a:bodyPr anchor="ctr">
            <a:normAutofit/>
          </a:bodyPr>
          <a:lstStyle/>
          <a:p>
            <a:pPr algn="just"/>
            <a:r>
              <a:rPr lang="en-US" sz="4000" cap="none" dirty="0"/>
              <a:t>Study of the DCNN </a:t>
            </a:r>
            <a:r>
              <a:rPr lang="en-US" sz="4000" cap="none" dirty="0" smtClean="0"/>
              <a:t>method applicability </a:t>
            </a:r>
            <a:r>
              <a:rPr lang="en-US" sz="4000" cap="none" dirty="0"/>
              <a:t>to </a:t>
            </a:r>
            <a:r>
              <a:rPr lang="en-US" sz="4000" cap="none" dirty="0" smtClean="0"/>
              <a:t>reduce the routine </a:t>
            </a:r>
            <a:r>
              <a:rPr lang="en-US" sz="4000" cap="none" dirty="0"/>
              <a:t>work of a CFD-engineer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93738" y="3429000"/>
            <a:ext cx="10801350" cy="2362200"/>
          </a:xfrm>
        </p:spPr>
        <p:txBody>
          <a:bodyPr wrap="square" anchor="b">
            <a:normAutofit/>
          </a:bodyPr>
          <a:lstStyle/>
          <a:p>
            <a:pPr algn="r"/>
            <a:r>
              <a:rPr lang="en-US" sz="1800" dirty="0" smtClean="0"/>
              <a:t>Presentation </a:t>
            </a:r>
            <a:r>
              <a:rPr lang="en-US" sz="1800" dirty="0"/>
              <a:t>of the Final project</a:t>
            </a:r>
            <a:br>
              <a:rPr lang="en-US" sz="1800" dirty="0"/>
            </a:br>
            <a:r>
              <a:rPr lang="en-US" sz="1800" dirty="0"/>
              <a:t>on the </a:t>
            </a:r>
            <a:r>
              <a:rPr lang="en-US" sz="1800" dirty="0" err="1"/>
              <a:t>SkillFactory</a:t>
            </a:r>
            <a:r>
              <a:rPr lang="en-US" sz="1800" dirty="0"/>
              <a:t> </a:t>
            </a:r>
            <a:r>
              <a:rPr lang="en-US" sz="1800" dirty="0" smtClean="0"/>
              <a:t>course</a:t>
            </a:r>
            <a:br>
              <a:rPr lang="en-US" sz="1800" dirty="0" smtClean="0"/>
            </a:br>
            <a:r>
              <a:rPr lang="en-US" sz="1800" dirty="0" smtClean="0"/>
              <a:t>in </a:t>
            </a:r>
            <a:r>
              <a:rPr lang="en-US" sz="1800" dirty="0"/>
              <a:t>Data </a:t>
            </a:r>
            <a:r>
              <a:rPr lang="en-US" sz="1800" dirty="0" smtClean="0"/>
              <a:t>Science</a:t>
            </a:r>
          </a:p>
          <a:p>
            <a:pPr algn="r"/>
            <a:endParaRPr lang="en-US" sz="1800" dirty="0" smtClean="0"/>
          </a:p>
          <a:p>
            <a:pPr algn="r"/>
            <a:r>
              <a:rPr lang="en-US" sz="1800" dirty="0" smtClean="0"/>
              <a:t>Cheremisov </a:t>
            </a:r>
            <a:r>
              <a:rPr lang="en-US" sz="1800" dirty="0"/>
              <a:t>Stanislav</a:t>
            </a:r>
          </a:p>
          <a:p>
            <a:pPr algn="r"/>
            <a:r>
              <a:rPr lang="en-US" sz="1800" dirty="0" smtClean="0"/>
              <a:t>2022/01/21</a:t>
            </a:r>
          </a:p>
          <a:p>
            <a:pPr algn="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6221"/>
          <a:stretch/>
        </p:blipFill>
        <p:spPr>
          <a:xfrm>
            <a:off x="6300000" y="1740662"/>
            <a:ext cx="4914200" cy="4640666"/>
          </a:xfrm>
          <a:prstGeom prst="rect">
            <a:avLst/>
          </a:prstGeom>
          <a:solidFill>
            <a:schemeClr val="bg1"/>
          </a:solidFill>
          <a:effectLst>
            <a:glow rad="190500">
              <a:schemeClr val="bg1"/>
            </a:glow>
          </a:effectLst>
        </p:spPr>
      </p:pic>
      <p:grpSp>
        <p:nvGrpSpPr>
          <p:cNvPr id="99" name="Group 98"/>
          <p:cNvGrpSpPr/>
          <p:nvPr/>
        </p:nvGrpSpPr>
        <p:grpSpPr>
          <a:xfrm>
            <a:off x="9224816" y="1676099"/>
            <a:ext cx="2053069" cy="3236469"/>
            <a:chOff x="9296824" y="1560683"/>
            <a:chExt cx="2053069" cy="3236469"/>
          </a:xfrm>
        </p:grpSpPr>
        <p:grpSp>
          <p:nvGrpSpPr>
            <p:cNvPr id="68" name="Group 67"/>
            <p:cNvGrpSpPr/>
            <p:nvPr/>
          </p:nvGrpSpPr>
          <p:grpSpPr>
            <a:xfrm>
              <a:off x="9296824" y="3612896"/>
              <a:ext cx="1733167" cy="1184256"/>
              <a:chOff x="9296824" y="3688493"/>
              <a:chExt cx="1733167" cy="118425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9336552" y="3688493"/>
                <a:ext cx="1653710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296824" y="3692871"/>
                <a:ext cx="173316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 smtClean="0"/>
                  <a:t>Pressure distribution field</a:t>
                </a: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7647" y="3923703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0033403" y="4641917"/>
                <a:ext cx="26000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/>
                  <a:t>P</a:t>
                </a:r>
                <a:endParaRPr lang="en-US" sz="1000" dirty="0" smtClean="0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11000812" y="1560683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10990229" y="1889789"/>
              <a:ext cx="359664" cy="289395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9333296" y="1560683"/>
              <a:ext cx="1667517" cy="205221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Isosceles Triangle 68"/>
          <p:cNvSpPr/>
          <p:nvPr/>
        </p:nvSpPr>
        <p:spPr>
          <a:xfrm rot="10800000">
            <a:off x="6490948" y="4975416"/>
            <a:ext cx="4428000" cy="72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10859294" y="4200560"/>
            <a:ext cx="50045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Initial</a:t>
            </a:r>
          </a:p>
        </p:txBody>
      </p:sp>
      <p:sp>
        <p:nvSpPr>
          <p:cNvPr id="77" name="TextBox 76"/>
          <p:cNvSpPr txBox="1"/>
          <p:nvPr/>
        </p:nvSpPr>
        <p:spPr>
          <a:xfrm rot="16200000">
            <a:off x="10642143" y="5581066"/>
            <a:ext cx="92845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Want to get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431372" y="5105592"/>
            <a:ext cx="1733167" cy="1184256"/>
            <a:chOff x="9296824" y="3688493"/>
            <a:chExt cx="1733167" cy="1184256"/>
          </a:xfrm>
        </p:grpSpPr>
        <p:sp>
          <p:nvSpPr>
            <p:cNvPr id="79" name="Rectangle 78"/>
            <p:cNvSpPr/>
            <p:nvPr/>
          </p:nvSpPr>
          <p:spPr>
            <a:xfrm>
              <a:off x="9336552" y="3688493"/>
              <a:ext cx="1653710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296824" y="3692871"/>
              <a:ext cx="173316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 smtClean="0"/>
                <a:t>Pressure distribution field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7647" y="3923703"/>
              <a:ext cx="731520" cy="731520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10033403" y="4641917"/>
              <a:ext cx="26000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P</a:t>
              </a:r>
              <a:endParaRPr lang="en-US" sz="1000" dirty="0" smtClean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383917" y="5099891"/>
            <a:ext cx="2566728" cy="1193184"/>
            <a:chOff x="6501691" y="3675976"/>
            <a:chExt cx="2566728" cy="1193184"/>
          </a:xfrm>
        </p:grpSpPr>
        <p:sp>
          <p:nvSpPr>
            <p:cNvPr id="89" name="Rectangle 88"/>
            <p:cNvSpPr/>
            <p:nvPr/>
          </p:nvSpPr>
          <p:spPr>
            <a:xfrm>
              <a:off x="6526460" y="3680440"/>
              <a:ext cx="2509535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501691" y="3675976"/>
              <a:ext cx="256672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/>
                <a:t>Velocity </a:t>
              </a:r>
              <a:r>
                <a:rPr lang="en-US" sz="1000" dirty="0" smtClean="0"/>
                <a:t>components </a:t>
              </a:r>
              <a:r>
                <a:rPr lang="en-US" sz="1000" dirty="0"/>
                <a:t>distribution fields</a:t>
              </a:r>
              <a:endParaRPr lang="en-US" sz="1000" dirty="0" smtClean="0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852" y="3906808"/>
              <a:ext cx="731520" cy="73152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664" y="3906808"/>
              <a:ext cx="731520" cy="73152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476" y="3906808"/>
              <a:ext cx="731520" cy="731520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6730144" y="4633864"/>
              <a:ext cx="32893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Ux</a:t>
              </a:r>
              <a:endParaRPr lang="en-US" sz="1000" dirty="0" smtClean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619402" y="4638328"/>
              <a:ext cx="33695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Uy</a:t>
              </a:r>
              <a:endParaRPr lang="en-US" sz="1000" dirty="0" smtClean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502098" y="4631632"/>
              <a:ext cx="32252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Uz</a:t>
              </a:r>
              <a:endParaRPr lang="en-US" sz="1000" dirty="0" smtClean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256757" y="3365432"/>
            <a:ext cx="2762294" cy="1548643"/>
            <a:chOff x="6328765" y="3248509"/>
            <a:chExt cx="2762294" cy="1548643"/>
          </a:xfrm>
        </p:grpSpPr>
        <p:sp>
          <p:nvSpPr>
            <p:cNvPr id="101" name="Rectangle 100"/>
            <p:cNvSpPr/>
            <p:nvPr/>
          </p:nvSpPr>
          <p:spPr>
            <a:xfrm>
              <a:off x="6328841" y="3248509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6677919" y="3248509"/>
              <a:ext cx="2380716" cy="34830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328765" y="3581350"/>
              <a:ext cx="212834" cy="120910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6524331" y="3603968"/>
              <a:ext cx="2566728" cy="1193184"/>
              <a:chOff x="6501691" y="3675976"/>
              <a:chExt cx="2566728" cy="1193184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6526460" y="3680440"/>
                <a:ext cx="2509535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6501691" y="3675976"/>
                <a:ext cx="256672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/>
                  <a:t>Velocity </a:t>
                </a:r>
                <a:r>
                  <a:rPr lang="en-US" sz="1000" dirty="0" smtClean="0"/>
                  <a:t>components </a:t>
                </a:r>
                <a:r>
                  <a:rPr lang="en-US" sz="1000" dirty="0"/>
                  <a:t>distribution fields</a:t>
                </a:r>
                <a:endParaRPr lang="en-US" sz="1000" dirty="0" smtClean="0"/>
              </a:p>
            </p:txBody>
          </p: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852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6664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4476" y="390680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10" name="TextBox 109"/>
              <p:cNvSpPr txBox="1"/>
              <p:nvPr/>
            </p:nvSpPr>
            <p:spPr>
              <a:xfrm>
                <a:off x="6730144" y="4633864"/>
                <a:ext cx="32893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Ux</a:t>
                </a:r>
                <a:endParaRPr lang="en-US" sz="1000" dirty="0" smtClean="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619402" y="4638328"/>
                <a:ext cx="33695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Uy</a:t>
                </a:r>
                <a:endParaRPr lang="en-US" sz="1000" dirty="0" smtClean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8502098" y="4631632"/>
                <a:ext cx="32252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Uz</a:t>
                </a:r>
                <a:endParaRPr lang="en-US" sz="1000" dirty="0" smtClean="0"/>
              </a:p>
            </p:txBody>
          </p:sp>
        </p:grpSp>
      </p:grpSp>
      <p:sp>
        <p:nvSpPr>
          <p:cNvPr id="113" name="TextBox 112"/>
          <p:cNvSpPr txBox="1"/>
          <p:nvPr/>
        </p:nvSpPr>
        <p:spPr>
          <a:xfrm>
            <a:off x="6209196" y="2760733"/>
            <a:ext cx="4443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Inlet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14" name="TextBox 113"/>
          <p:cNvSpPr txBox="1"/>
          <p:nvPr/>
        </p:nvSpPr>
        <p:spPr>
          <a:xfrm>
            <a:off x="10090731" y="1717123"/>
            <a:ext cx="69762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Outlet►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/>
              <a:t>Conception: Requirements</a:t>
            </a:r>
          </a:p>
        </p:txBody>
      </p:sp>
      <p:sp>
        <p:nvSpPr>
          <p:cNvPr id="51" name="Content Placeholder 1"/>
          <p:cNvSpPr>
            <a:spLocks noGrp="1"/>
          </p:cNvSpPr>
          <p:nvPr>
            <p:ph idx="1"/>
          </p:nvPr>
        </p:nvSpPr>
        <p:spPr>
          <a:xfrm>
            <a:off x="1198563" y="1600200"/>
            <a:ext cx="4895849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Want </a:t>
            </a:r>
            <a:r>
              <a:rPr lang="en-US" dirty="0"/>
              <a:t>to be able to </a:t>
            </a:r>
            <a:r>
              <a:rPr lang="en-US" dirty="0" smtClean="0"/>
              <a:t>analyze "infinitely“ long </a:t>
            </a:r>
            <a:r>
              <a:rPr lang="en-US" dirty="0"/>
              <a:t>pipelines of </a:t>
            </a:r>
            <a:r>
              <a:rPr lang="en-US" dirty="0" smtClean="0"/>
              <a:t>"arbitrary" shape</a:t>
            </a:r>
          </a:p>
          <a:p>
            <a:pPr algn="just"/>
            <a:r>
              <a:rPr lang="en-US" dirty="0" smtClean="0"/>
              <a:t>Want </a:t>
            </a:r>
            <a:r>
              <a:rPr lang="en-US" dirty="0"/>
              <a:t>to obtain the main characteristics of the </a:t>
            </a:r>
            <a:r>
              <a:rPr lang="en-US" dirty="0" smtClean="0"/>
              <a:t>pipeline (pressure loss and velocity) </a:t>
            </a:r>
            <a:r>
              <a:rPr lang="en-US" dirty="0"/>
              <a:t>from the initial "arbitrary" flow parameters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985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6" grpId="0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6221"/>
          <a:stretch/>
        </p:blipFill>
        <p:spPr>
          <a:xfrm>
            <a:off x="6300000" y="1740662"/>
            <a:ext cx="4914200" cy="4640666"/>
          </a:xfrm>
          <a:prstGeom prst="rect">
            <a:avLst/>
          </a:prstGeom>
          <a:solidFill>
            <a:schemeClr val="bg1"/>
          </a:solidFill>
          <a:effectLst>
            <a:glow rad="190500">
              <a:schemeClr val="bg1"/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Conception: How to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6767313" y="2267580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1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743491" y="2131441"/>
            <a:ext cx="87876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Section 3►</a:t>
            </a:r>
          </a:p>
        </p:txBody>
      </p:sp>
      <p:sp>
        <p:nvSpPr>
          <p:cNvPr id="6" name="Oval 5"/>
          <p:cNvSpPr/>
          <p:nvPr/>
        </p:nvSpPr>
        <p:spPr>
          <a:xfrm rot="960000">
            <a:off x="7927051" y="2846315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/>
          <p:cNvSpPr/>
          <p:nvPr/>
        </p:nvSpPr>
        <p:spPr>
          <a:xfrm rot="-1380000">
            <a:off x="9940045" y="2803855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8614692" y="2411596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3" name="Rectangular Callout 12"/>
          <p:cNvSpPr/>
          <p:nvPr/>
        </p:nvSpPr>
        <p:spPr>
          <a:xfrm>
            <a:off x="6279038" y="3783996"/>
            <a:ext cx="976549" cy="553998"/>
          </a:xfrm>
          <a:prstGeom prst="wedgeRectCallout">
            <a:avLst>
              <a:gd name="adj1" fmla="val -33135"/>
              <a:gd name="adj2" fmla="val -7500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smtClean="0"/>
              <a:t>Velocity</a:t>
            </a:r>
            <a:br>
              <a:rPr lang="en-US" sz="1000" dirty="0" smtClean="0"/>
            </a:br>
            <a:r>
              <a:rPr lang="en-US" sz="1000" dirty="0" smtClean="0"/>
              <a:t>components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10093335" y="1702964"/>
            <a:ext cx="681597" cy="400110"/>
          </a:xfrm>
          <a:prstGeom prst="wedgeRectCallout">
            <a:avLst>
              <a:gd name="adj1" fmla="val 69661"/>
              <a:gd name="adj2" fmla="val -21169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smtClean="0"/>
              <a:t>Pressure</a:t>
            </a:r>
            <a:endParaRPr lang="en-US" sz="1000" dirty="0"/>
          </a:p>
        </p:txBody>
      </p:sp>
      <p:sp>
        <p:nvSpPr>
          <p:cNvPr id="16" name="Rectangular Callout 15"/>
          <p:cNvSpPr/>
          <p:nvPr/>
        </p:nvSpPr>
        <p:spPr>
          <a:xfrm>
            <a:off x="6958508" y="3284984"/>
            <a:ext cx="1370888" cy="400110"/>
          </a:xfrm>
          <a:prstGeom prst="wedgeRectCallout">
            <a:avLst>
              <a:gd name="adj1" fmla="val 22668"/>
              <a:gd name="adj2" fmla="val -916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Outlet for Section 1</a:t>
            </a:r>
          </a:p>
          <a:p>
            <a:pPr algn="ctr"/>
            <a:r>
              <a:rPr lang="en-US" sz="1000" dirty="0" smtClean="0"/>
              <a:t>Inlet fro Section 2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9743491" y="3284984"/>
            <a:ext cx="1370888" cy="400110"/>
          </a:xfrm>
          <a:prstGeom prst="wedgeRectCallout">
            <a:avLst>
              <a:gd name="adj1" fmla="val -27031"/>
              <a:gd name="adj2" fmla="val -994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Outlet for Section 2</a:t>
            </a:r>
          </a:p>
          <a:p>
            <a:pPr algn="ctr"/>
            <a:r>
              <a:rPr lang="en-US" sz="1000" dirty="0" smtClean="0"/>
              <a:t>Inlet fro Section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25168" y="4389029"/>
            <a:ext cx="1463863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Original model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(1 initial set)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30937" y="5683516"/>
            <a:ext cx="1426994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Section 1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Set for training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43602" y="5685173"/>
            <a:ext cx="1426994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Set for training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56267" y="5683516"/>
            <a:ext cx="1426994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Set for training</a:t>
            </a:r>
          </a:p>
        </p:txBody>
      </p:sp>
      <p:cxnSp>
        <p:nvCxnSpPr>
          <p:cNvPr id="24" name="Straight Arrow Connector 23"/>
          <p:cNvCxnSpPr>
            <a:stCxn id="19" idx="2"/>
            <a:endCxn id="20" idx="0"/>
          </p:cNvCxnSpPr>
          <p:nvPr/>
        </p:nvCxnSpPr>
        <p:spPr>
          <a:xfrm rot="5400000">
            <a:off x="7593589" y="4520005"/>
            <a:ext cx="814356" cy="15126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1" idx="0"/>
          </p:cNvCxnSpPr>
          <p:nvPr/>
        </p:nvCxnSpPr>
        <p:spPr>
          <a:xfrm flipH="1">
            <a:off x="8757099" y="4869160"/>
            <a:ext cx="1" cy="816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2"/>
            <a:endCxn id="22" idx="0"/>
          </p:cNvCxnSpPr>
          <p:nvPr/>
        </p:nvCxnSpPr>
        <p:spPr>
          <a:xfrm rot="16200000" flipH="1">
            <a:off x="9106254" y="4520006"/>
            <a:ext cx="814356" cy="15126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/>
          <p:cNvSpPr>
            <a:spLocks noGrp="1"/>
          </p:cNvSpPr>
          <p:nvPr>
            <p:ph idx="1"/>
          </p:nvPr>
        </p:nvSpPr>
        <p:spPr>
          <a:xfrm>
            <a:off x="1198563" y="1600200"/>
            <a:ext cx="4895849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Split the original geometry into </a:t>
            </a:r>
            <a:r>
              <a:rPr lang="en-US" dirty="0" smtClean="0"/>
              <a:t>primitives</a:t>
            </a:r>
          </a:p>
          <a:p>
            <a:pPr algn="just"/>
            <a:r>
              <a:rPr lang="en-US" dirty="0"/>
              <a:t>Use the inlet and outlet parameters of </a:t>
            </a:r>
            <a:r>
              <a:rPr lang="en-US" dirty="0" smtClean="0"/>
              <a:t>each </a:t>
            </a:r>
            <a:r>
              <a:rPr lang="en-US" dirty="0"/>
              <a:t>primitives for </a:t>
            </a:r>
            <a:r>
              <a:rPr lang="en-US" dirty="0" smtClean="0"/>
              <a:t>training</a:t>
            </a:r>
          </a:p>
          <a:p>
            <a:pPr algn="just"/>
            <a:r>
              <a:rPr lang="en-US" dirty="0" smtClean="0"/>
              <a:t>Give NN model information about the shapes (type, length, diameter, radius) of the current, previous and next sections</a:t>
            </a:r>
          </a:p>
        </p:txBody>
      </p:sp>
      <p:cxnSp>
        <p:nvCxnSpPr>
          <p:cNvPr id="33" name="Straight Arrow Connector 23"/>
          <p:cNvCxnSpPr>
            <a:stCxn id="21" idx="0"/>
            <a:endCxn id="20" idx="0"/>
          </p:cNvCxnSpPr>
          <p:nvPr/>
        </p:nvCxnSpPr>
        <p:spPr>
          <a:xfrm rot="16200000" flipV="1">
            <a:off x="7999939" y="4928012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3"/>
          <p:cNvCxnSpPr>
            <a:stCxn id="21" idx="0"/>
            <a:endCxn id="22" idx="0"/>
          </p:cNvCxnSpPr>
          <p:nvPr/>
        </p:nvCxnSpPr>
        <p:spPr>
          <a:xfrm rot="5400000" flipH="1" flipV="1">
            <a:off x="9512603" y="4928013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3"/>
          <p:cNvCxnSpPr>
            <a:stCxn id="20" idx="2"/>
            <a:endCxn id="21" idx="2"/>
          </p:cNvCxnSpPr>
          <p:nvPr/>
        </p:nvCxnSpPr>
        <p:spPr>
          <a:xfrm rot="16200000" flipH="1">
            <a:off x="7999938" y="5408142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23"/>
          <p:cNvCxnSpPr>
            <a:stCxn id="22" idx="2"/>
            <a:endCxn id="21" idx="2"/>
          </p:cNvCxnSpPr>
          <p:nvPr/>
        </p:nvCxnSpPr>
        <p:spPr>
          <a:xfrm rot="5400000">
            <a:off x="9512604" y="5408143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Arc 62"/>
          <p:cNvSpPr/>
          <p:nvPr/>
        </p:nvSpPr>
        <p:spPr>
          <a:xfrm>
            <a:off x="5817440" y="5503496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flipH="1">
            <a:off x="10269763" y="5501839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flipV="1">
            <a:off x="5810162" y="5993008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/>
          <p:cNvSpPr/>
          <p:nvPr/>
        </p:nvSpPr>
        <p:spPr>
          <a:xfrm flipH="1" flipV="1">
            <a:off x="10273045" y="5993008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167029" y="5272406"/>
            <a:ext cx="849913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Shape info</a:t>
            </a:r>
          </a:p>
        </p:txBody>
      </p:sp>
    </p:spTree>
    <p:extLst>
      <p:ext uri="{BB962C8B-B14F-4D97-AF65-F5344CB8AC3E}">
        <p14:creationId xmlns:p14="http://schemas.microsoft.com/office/powerpoint/2010/main" val="38587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6" grpId="0" animBg="1"/>
      <p:bldP spid="11" grpId="0" animBg="1"/>
      <p:bldP spid="12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63" grpId="0" animBg="1"/>
      <p:bldP spid="64" grpId="0" animBg="1"/>
      <p:bldP spid="66" grpId="0" animBg="1"/>
      <p:bldP spid="67" grpId="0" animBg="1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Purpose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and CFD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Conception</a:t>
            </a:r>
          </a:p>
          <a:p>
            <a:r>
              <a:rPr lang="en-US" dirty="0" smtClean="0"/>
              <a:t>Workflow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DCNN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 and Summary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24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ded Corner 15"/>
          <p:cNvSpPr/>
          <p:nvPr/>
        </p:nvSpPr>
        <p:spPr>
          <a:xfrm>
            <a:off x="8438365" y="2642772"/>
            <a:ext cx="2225555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ParaView</a:t>
            </a:r>
            <a:endParaRPr lang="en-US" sz="1400" dirty="0" smtClean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Python script (Macros)</a:t>
            </a:r>
            <a:endParaRPr lang="en-US" sz="1400" dirty="0"/>
          </a:p>
        </p:txBody>
      </p:sp>
      <p:sp>
        <p:nvSpPr>
          <p:cNvPr id="15" name="Folded Corner 14"/>
          <p:cNvSpPr/>
          <p:nvPr/>
        </p:nvSpPr>
        <p:spPr>
          <a:xfrm>
            <a:off x="6029096" y="2642772"/>
            <a:ext cx="2225555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OpenFOAM</a:t>
            </a:r>
            <a:endParaRPr lang="en-US" sz="1400" dirty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err="1" smtClean="0"/>
              <a:t>SimpleFOAM</a:t>
            </a:r>
            <a:r>
              <a:rPr lang="en-US" sz="1400" dirty="0" smtClean="0"/>
              <a:t> solver</a:t>
            </a:r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Bash-scripts</a:t>
            </a:r>
            <a:endParaRPr lang="en-US" sz="1400" dirty="0"/>
          </a:p>
        </p:txBody>
      </p:sp>
      <p:sp>
        <p:nvSpPr>
          <p:cNvPr id="13" name="Folded Corner 12"/>
          <p:cNvSpPr/>
          <p:nvPr/>
        </p:nvSpPr>
        <p:spPr>
          <a:xfrm>
            <a:off x="3613830" y="2642772"/>
            <a:ext cx="2231552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FreeCAD</a:t>
            </a:r>
            <a:endParaRPr lang="en-US" sz="1400" dirty="0" smtClean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Add-on: </a:t>
            </a:r>
            <a:r>
              <a:rPr lang="en-US" sz="1400" dirty="0" err="1" smtClean="0"/>
              <a:t>CfdOF</a:t>
            </a:r>
            <a:endParaRPr lang="en-US" sz="1400" dirty="0" smtClean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Python script (Macros)</a:t>
            </a:r>
            <a:endParaRPr lang="en-US" sz="1400" dirty="0"/>
          </a:p>
        </p:txBody>
      </p:sp>
      <p:sp>
        <p:nvSpPr>
          <p:cNvPr id="12" name="Folded Corner 11"/>
          <p:cNvSpPr/>
          <p:nvPr/>
        </p:nvSpPr>
        <p:spPr>
          <a:xfrm>
            <a:off x="1201638" y="2642772"/>
            <a:ext cx="2228477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CadQuery</a:t>
            </a:r>
            <a:endParaRPr lang="en-US" sz="1400" dirty="0" smtClean="0"/>
          </a:p>
          <a:p>
            <a:pPr marL="447675" lvl="1" indent="-179388">
              <a:buFont typeface="Wingdings" panose="05000000000000000000" pitchFamily="2" charset="2"/>
              <a:buChar char="§"/>
            </a:pPr>
            <a:r>
              <a:rPr lang="en-US" sz="1400" dirty="0" smtClean="0"/>
              <a:t>Python script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 smtClean="0"/>
              <a:t>Workflow</a:t>
            </a:r>
            <a:endParaRPr lang="en-US" cap="none" dirty="0"/>
          </a:p>
        </p:txBody>
      </p:sp>
      <p:sp>
        <p:nvSpPr>
          <p:cNvPr id="7" name="Pentagon 6"/>
          <p:cNvSpPr/>
          <p:nvPr/>
        </p:nvSpPr>
        <p:spPr>
          <a:xfrm>
            <a:off x="1198563" y="2000925"/>
            <a:ext cx="2545898" cy="646331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CAD model</a:t>
            </a:r>
            <a:br>
              <a:rPr lang="en-US" dirty="0" smtClean="0"/>
            </a:br>
            <a:r>
              <a:rPr lang="en-US" dirty="0" smtClean="0"/>
              <a:t>Generating</a:t>
            </a:r>
            <a:endParaRPr lang="en-US" dirty="0"/>
          </a:p>
        </p:txBody>
      </p:sp>
      <p:sp>
        <p:nvSpPr>
          <p:cNvPr id="8" name="Chevron 7"/>
          <p:cNvSpPr/>
          <p:nvPr/>
        </p:nvSpPr>
        <p:spPr>
          <a:xfrm>
            <a:off x="3613830" y="2000925"/>
            <a:ext cx="2545898" cy="646331"/>
          </a:xfrm>
          <a:prstGeom prst="chevr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CFD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Pre-processing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029097" y="2000925"/>
            <a:ext cx="2545899" cy="646331"/>
          </a:xfrm>
          <a:prstGeom prst="chevr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CFD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Solving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444364" y="2000925"/>
            <a:ext cx="2545899" cy="646331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CFD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Post-processing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7868" y="1598585"/>
            <a:ext cx="2451312" cy="3416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Step 1: Data parsing</a:t>
            </a: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1123122" y="3879163"/>
            <a:ext cx="2379002" cy="1135696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Totally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2058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</a:p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200 row of code</a:t>
            </a:r>
          </a:p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3 min 15 sec</a:t>
            </a: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3507721" y="3880905"/>
            <a:ext cx="2379002" cy="710964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300 row of code</a:t>
            </a:r>
          </a:p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about 24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5902484" y="3879163"/>
            <a:ext cx="2379002" cy="1098762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 bash-scripts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automate the process</a:t>
            </a: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about 1 week on 2 workstations</a:t>
            </a:r>
          </a:p>
        </p:txBody>
      </p:sp>
      <p:sp>
        <p:nvSpPr>
          <p:cNvPr id="23" name="Content Placeholder 1"/>
          <p:cNvSpPr txBox="1">
            <a:spLocks/>
          </p:cNvSpPr>
          <p:nvPr/>
        </p:nvSpPr>
        <p:spPr>
          <a:xfrm>
            <a:off x="8361641" y="3879163"/>
            <a:ext cx="2379002" cy="2142125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250 row of code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about 12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Totally 6024 input sets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(15 files was broken)</a:t>
            </a: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Including max and min values of each cross section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97868" y="6172200"/>
            <a:ext cx="2927725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27063">
              <a:lnSpc>
                <a:spcPct val="90000"/>
              </a:lnSpc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CadQuery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github.com/CadQuery/cadquery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tabLst>
                <a:tab pos="627063" algn="l"/>
              </a:tabLst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FreeCAD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	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https://www.freecadweb.org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/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91039" y="6172200"/>
            <a:ext cx="2900153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806450">
              <a:lnSpc>
                <a:spcPct val="90000"/>
              </a:lnSpc>
            </a:pP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CfdOF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add-on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github.com/jaheyns/CfdOF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pPr defTabSz="806450">
              <a:lnSpc>
                <a:spcPct val="90000"/>
              </a:lnSpc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OpenFOAM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https://www.openfoam.com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5"/>
              </a:rPr>
              <a:t>/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46406" y="6172200"/>
            <a:ext cx="2143857" cy="20313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 defTabSz="538163">
              <a:lnSpc>
                <a:spcPct val="90000"/>
              </a:lnSpc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ParaView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https://www.paraview.org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6"/>
              </a:rPr>
              <a:t>/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3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3" grpId="0" animBg="1"/>
      <p:bldP spid="8" grpId="0" animBg="1"/>
      <p:bldP spid="9" grpId="0" animBg="1"/>
      <p:bldP spid="10" grpId="0" animBg="1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Purpose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and CFD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Conception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Workflow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DCNN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 and Summary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8307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 smtClean="0"/>
              <a:t>DCNN Model: </a:t>
            </a:r>
            <a:r>
              <a:rPr lang="en-US" cap="none" dirty="0" err="1" smtClean="0"/>
              <a:t>DeepCFD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64" y="1828801"/>
            <a:ext cx="3086080" cy="3962400"/>
          </a:xfrm>
          <a:prstGeom prst="rect">
            <a:avLst/>
          </a:prstGeom>
          <a:effectLst>
            <a:glow rad="190500">
              <a:schemeClr val="bg1"/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36" y="1828764"/>
            <a:ext cx="5527988" cy="3962436"/>
          </a:xfrm>
          <a:prstGeom prst="rect">
            <a:avLst/>
          </a:prstGeom>
          <a:effectLst>
            <a:glow rad="190500">
              <a:schemeClr val="bg1"/>
            </a:glow>
          </a:effectLst>
        </p:spPr>
      </p:pic>
      <p:sp>
        <p:nvSpPr>
          <p:cNvPr id="24" name="TextBox 23"/>
          <p:cNvSpPr txBox="1"/>
          <p:nvPr/>
        </p:nvSpPr>
        <p:spPr>
          <a:xfrm>
            <a:off x="1197868" y="6390817"/>
            <a:ext cx="330891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pt-BR" altLang="ja-JP" sz="1000" dirty="0">
                <a:solidFill>
                  <a:schemeClr val="bg1">
                    <a:lumMod val="50000"/>
                  </a:schemeClr>
                </a:solidFill>
              </a:rPr>
              <a:t>Mateus Dias Ribeiro at al., arXiv:2004.08826, 2020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 smtClean="0"/>
              <a:t>DCNN Model: </a:t>
            </a:r>
            <a:r>
              <a:rPr lang="en-US" cap="none" dirty="0" err="1" smtClean="0"/>
              <a:t>DeepCFD</a:t>
            </a:r>
            <a:endParaRPr lang="en-US" cap="none" dirty="0"/>
          </a:p>
        </p:txBody>
      </p:sp>
      <p:sp>
        <p:nvSpPr>
          <p:cNvPr id="24" name="TextBox 23"/>
          <p:cNvSpPr txBox="1"/>
          <p:nvPr/>
        </p:nvSpPr>
        <p:spPr>
          <a:xfrm>
            <a:off x="1197868" y="6390817"/>
            <a:ext cx="330891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pt-BR" altLang="ja-JP" sz="1000" dirty="0">
                <a:solidFill>
                  <a:schemeClr val="bg1">
                    <a:lumMod val="50000"/>
                  </a:schemeClr>
                </a:solidFill>
              </a:rPr>
              <a:t>Mateus Dias Ribeiro at al., arXiv:2004.08826, 2020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38" y="1600200"/>
            <a:ext cx="6184733" cy="4571325"/>
          </a:xfrm>
          <a:prstGeom prst="rect">
            <a:avLst/>
          </a:prstGeom>
          <a:effectLst>
            <a:glow rad="190500"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60" y="188640"/>
            <a:ext cx="1900237" cy="12668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bg1">
                <a:lumMod val="50000"/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5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693738" y="1600200"/>
            <a:ext cx="10801350" cy="4925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7" name="Right Arrow Callout 66"/>
          <p:cNvSpPr/>
          <p:nvPr/>
        </p:nvSpPr>
        <p:spPr>
          <a:xfrm>
            <a:off x="7477768" y="1927291"/>
            <a:ext cx="814916" cy="2058732"/>
          </a:xfrm>
          <a:prstGeom prst="right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 smtClean="0"/>
              <a:t>DCNN Model</a:t>
            </a:r>
            <a:endParaRPr lang="en-US" cap="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6221"/>
          <a:stretch/>
        </p:blipFill>
        <p:spPr>
          <a:xfrm>
            <a:off x="1211875" y="1812670"/>
            <a:ext cx="4914200" cy="4640666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7" name="Isosceles Triangle 16"/>
          <p:cNvSpPr/>
          <p:nvPr/>
        </p:nvSpPr>
        <p:spPr>
          <a:xfrm rot="10800000">
            <a:off x="1402823" y="5047424"/>
            <a:ext cx="4428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771169" y="4272568"/>
            <a:ext cx="50045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Initial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5554018" y="5653074"/>
            <a:ext cx="92845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Want to get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43247" y="5177600"/>
            <a:ext cx="1733167" cy="1184256"/>
            <a:chOff x="9296824" y="3688493"/>
            <a:chExt cx="1733167" cy="1184256"/>
          </a:xfrm>
        </p:grpSpPr>
        <p:sp>
          <p:nvSpPr>
            <p:cNvPr id="21" name="Rectangle 20"/>
            <p:cNvSpPr/>
            <p:nvPr/>
          </p:nvSpPr>
          <p:spPr>
            <a:xfrm>
              <a:off x="9336552" y="3688493"/>
              <a:ext cx="1653710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96824" y="3692871"/>
              <a:ext cx="173316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 smtClean="0"/>
                <a:t>Pressure distribution field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7647" y="3923703"/>
              <a:ext cx="731520" cy="73152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0033403" y="4641917"/>
              <a:ext cx="26000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P</a:t>
              </a:r>
              <a:endParaRPr lang="en-US" sz="100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95792" y="5171899"/>
            <a:ext cx="2566728" cy="1193184"/>
            <a:chOff x="6501691" y="3675976"/>
            <a:chExt cx="2566728" cy="1193184"/>
          </a:xfrm>
        </p:grpSpPr>
        <p:sp>
          <p:nvSpPr>
            <p:cNvPr id="27" name="Rectangle 26"/>
            <p:cNvSpPr/>
            <p:nvPr/>
          </p:nvSpPr>
          <p:spPr>
            <a:xfrm>
              <a:off x="6526460" y="3680440"/>
              <a:ext cx="2509535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01691" y="3675976"/>
              <a:ext cx="256672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/>
                <a:t>Velocity </a:t>
              </a:r>
              <a:r>
                <a:rPr lang="en-US" sz="1000" dirty="0" smtClean="0"/>
                <a:t>components </a:t>
              </a:r>
              <a:r>
                <a:rPr lang="en-US" sz="1000" dirty="0"/>
                <a:t>distribution fields</a:t>
              </a:r>
              <a:endParaRPr lang="en-US" sz="1000" dirty="0" smtClean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852" y="3906808"/>
              <a:ext cx="731520" cy="73152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664" y="3906808"/>
              <a:ext cx="731520" cy="7315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476" y="3906808"/>
              <a:ext cx="731520" cy="73152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730144" y="4633864"/>
              <a:ext cx="32893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Ux</a:t>
              </a:r>
              <a:endParaRPr lang="en-US" sz="1000" dirty="0" smtClean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19402" y="4638328"/>
              <a:ext cx="33695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Uy</a:t>
              </a:r>
              <a:endParaRPr lang="en-US" sz="1000" dirty="0" smtClean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02098" y="4631632"/>
              <a:ext cx="32252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Uz</a:t>
              </a:r>
              <a:endParaRPr lang="en-US" sz="1000" dirty="0" smtClean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68632" y="3437440"/>
            <a:ext cx="2762294" cy="1548643"/>
            <a:chOff x="6328765" y="3248509"/>
            <a:chExt cx="2762294" cy="1548643"/>
          </a:xfrm>
        </p:grpSpPr>
        <p:sp>
          <p:nvSpPr>
            <p:cNvPr id="36" name="Rectangle 35"/>
            <p:cNvSpPr/>
            <p:nvPr/>
          </p:nvSpPr>
          <p:spPr>
            <a:xfrm>
              <a:off x="6328841" y="3248509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6677919" y="3248509"/>
              <a:ext cx="2380716" cy="34830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328765" y="3581350"/>
              <a:ext cx="212834" cy="120910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6524331" y="3603968"/>
              <a:ext cx="2566728" cy="1193184"/>
              <a:chOff x="6501691" y="3675976"/>
              <a:chExt cx="2566728" cy="119318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6526460" y="3680440"/>
                <a:ext cx="2509535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501691" y="3675976"/>
                <a:ext cx="256672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/>
                  <a:t>Velocity </a:t>
                </a:r>
                <a:r>
                  <a:rPr lang="en-US" sz="1000" dirty="0" smtClean="0"/>
                  <a:t>components </a:t>
                </a:r>
                <a:r>
                  <a:rPr lang="en-US" sz="1000" dirty="0"/>
                  <a:t>distribution fields</a:t>
                </a:r>
                <a:endParaRPr lang="en-US" sz="1000" dirty="0" smtClean="0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852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6664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4476" y="390680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6730144" y="4633864"/>
                <a:ext cx="32893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Ux</a:t>
                </a:r>
                <a:endParaRPr lang="en-US" sz="1000" dirty="0" smtClean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619402" y="4638328"/>
                <a:ext cx="33695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Uy</a:t>
                </a:r>
                <a:endParaRPr lang="en-US" sz="1000" dirty="0" smtClean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02098" y="4631632"/>
                <a:ext cx="32252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Uz</a:t>
                </a:r>
                <a:endParaRPr lang="en-US" sz="1000" dirty="0" smtClean="0"/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1121071" y="2832741"/>
            <a:ext cx="4443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Inlet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5002606" y="1789131"/>
            <a:ext cx="69762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Outlet►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85470" y="1597968"/>
            <a:ext cx="198323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u="sng" dirty="0" smtClean="0"/>
              <a:t>Model V: Velocity to Velocity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008951" y="4134272"/>
            <a:ext cx="2536272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u="sng" dirty="0"/>
              <a:t>Model P: </a:t>
            </a:r>
            <a:r>
              <a:rPr lang="en-US" sz="1000" u="sng" dirty="0" err="1"/>
              <a:t>Pressure+Velocity</a:t>
            </a:r>
            <a:r>
              <a:rPr lang="en-US" sz="1000" u="sng" dirty="0"/>
              <a:t> to Pressure</a:t>
            </a:r>
            <a:endParaRPr lang="en-US" sz="1000" u="sng" dirty="0" smtClean="0"/>
          </a:p>
        </p:txBody>
      </p:sp>
      <p:sp>
        <p:nvSpPr>
          <p:cNvPr id="52" name="Isosceles Triangle 51"/>
          <p:cNvSpPr/>
          <p:nvPr/>
        </p:nvSpPr>
        <p:spPr>
          <a:xfrm rot="5400000">
            <a:off x="6336741" y="2882733"/>
            <a:ext cx="994048" cy="984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Isosceles Triangle 52"/>
          <p:cNvSpPr/>
          <p:nvPr/>
        </p:nvSpPr>
        <p:spPr>
          <a:xfrm rot="5400000">
            <a:off x="6333976" y="5417235"/>
            <a:ext cx="994048" cy="984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516439" y="1997790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7516439" y="2492515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7516439" y="2987240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516439" y="3481966"/>
            <a:ext cx="432000" cy="432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G</a:t>
            </a:r>
            <a:endParaRPr lang="en-US" sz="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93" y="1842519"/>
            <a:ext cx="1944788" cy="2271512"/>
          </a:xfrm>
          <a:prstGeom prst="rect">
            <a:avLst/>
          </a:prstGeom>
        </p:spPr>
      </p:pic>
      <p:sp>
        <p:nvSpPr>
          <p:cNvPr id="64" name="Oval 63"/>
          <p:cNvSpPr>
            <a:spLocks noChangeAspect="1"/>
          </p:cNvSpPr>
          <p:nvPr/>
        </p:nvSpPr>
        <p:spPr>
          <a:xfrm>
            <a:off x="10558956" y="2132904"/>
            <a:ext cx="432000" cy="432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10558956" y="2708944"/>
            <a:ext cx="432000" cy="432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10558956" y="3284984"/>
            <a:ext cx="432000" cy="432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69" name="Oval 68"/>
          <p:cNvSpPr/>
          <p:nvPr/>
        </p:nvSpPr>
        <p:spPr>
          <a:xfrm rot="960000">
            <a:off x="2851298" y="2923614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Oval 69"/>
          <p:cNvSpPr/>
          <p:nvPr/>
        </p:nvSpPr>
        <p:spPr>
          <a:xfrm rot="-1380000">
            <a:off x="4864292" y="2881154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8" name="Group 7"/>
          <p:cNvGrpSpPr/>
          <p:nvPr/>
        </p:nvGrpSpPr>
        <p:grpSpPr>
          <a:xfrm>
            <a:off x="4136691" y="1748107"/>
            <a:ext cx="2053069" cy="3236469"/>
            <a:chOff x="9296824" y="1560683"/>
            <a:chExt cx="2053069" cy="3236469"/>
          </a:xfrm>
        </p:grpSpPr>
        <p:grpSp>
          <p:nvGrpSpPr>
            <p:cNvPr id="9" name="Group 8"/>
            <p:cNvGrpSpPr/>
            <p:nvPr/>
          </p:nvGrpSpPr>
          <p:grpSpPr>
            <a:xfrm>
              <a:off x="9296824" y="3612896"/>
              <a:ext cx="1733167" cy="1184256"/>
              <a:chOff x="9296824" y="3688493"/>
              <a:chExt cx="1733167" cy="118425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9336552" y="3688493"/>
                <a:ext cx="1653710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296824" y="3692871"/>
                <a:ext cx="173316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 smtClean="0"/>
                  <a:t>Pressure distribution field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7647" y="3923703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0033403" y="4641917"/>
                <a:ext cx="26000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/>
                  <a:t>P</a:t>
                </a:r>
                <a:endParaRPr lang="en-US" sz="1000" dirty="0" smtClean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1000812" y="1560683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10990229" y="1889789"/>
              <a:ext cx="359664" cy="289395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333296" y="1560683"/>
              <a:ext cx="1667517" cy="205221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/>
          <p:cNvCxnSpPr>
            <a:endCxn id="64" idx="2"/>
          </p:cNvCxnSpPr>
          <p:nvPr/>
        </p:nvCxnSpPr>
        <p:spPr>
          <a:xfrm>
            <a:off x="10261490" y="2346510"/>
            <a:ext cx="297466" cy="2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65" idx="2"/>
          </p:cNvCxnSpPr>
          <p:nvPr/>
        </p:nvCxnSpPr>
        <p:spPr>
          <a:xfrm>
            <a:off x="10268704" y="2924515"/>
            <a:ext cx="290252" cy="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66" idx="2"/>
          </p:cNvCxnSpPr>
          <p:nvPr/>
        </p:nvCxnSpPr>
        <p:spPr>
          <a:xfrm flipV="1">
            <a:off x="10268704" y="3500984"/>
            <a:ext cx="290252" cy="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Right Arrow Callout 99"/>
          <p:cNvSpPr/>
          <p:nvPr/>
        </p:nvSpPr>
        <p:spPr>
          <a:xfrm>
            <a:off x="7472242" y="4437112"/>
            <a:ext cx="814916" cy="2058732"/>
          </a:xfrm>
          <a:prstGeom prst="right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7510913" y="4507611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7510913" y="5002336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7510913" y="5497061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104" name="Oval 103"/>
          <p:cNvSpPr>
            <a:spLocks noChangeAspect="1"/>
          </p:cNvSpPr>
          <p:nvPr/>
        </p:nvSpPr>
        <p:spPr>
          <a:xfrm>
            <a:off x="7510913" y="5991787"/>
            <a:ext cx="432000" cy="432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P</a:t>
            </a:r>
            <a:endParaRPr lang="en-US" sz="70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93" y="4839166"/>
            <a:ext cx="1944000" cy="1254623"/>
          </a:xfrm>
          <a:prstGeom prst="rect">
            <a:avLst/>
          </a:prstGeom>
        </p:spPr>
      </p:pic>
      <p:sp>
        <p:nvSpPr>
          <p:cNvPr id="118" name="Oval 117"/>
          <p:cNvSpPr>
            <a:spLocks noChangeAspect="1"/>
          </p:cNvSpPr>
          <p:nvPr/>
        </p:nvSpPr>
        <p:spPr>
          <a:xfrm>
            <a:off x="10558956" y="5253621"/>
            <a:ext cx="432000" cy="432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P</a:t>
            </a:r>
          </a:p>
        </p:txBody>
      </p:sp>
      <p:cxnSp>
        <p:nvCxnSpPr>
          <p:cNvPr id="119" name="Straight Arrow Connector 118"/>
          <p:cNvCxnSpPr>
            <a:endCxn id="118" idx="2"/>
          </p:cNvCxnSpPr>
          <p:nvPr/>
        </p:nvCxnSpPr>
        <p:spPr>
          <a:xfrm flipV="1">
            <a:off x="10268704" y="5469621"/>
            <a:ext cx="290252" cy="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693738" y="1600200"/>
            <a:ext cx="10801350" cy="4925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 smtClean="0"/>
              <a:t>DCNN Model: Inference</a:t>
            </a:r>
            <a:endParaRPr lang="en-US" cap="none" dirty="0"/>
          </a:p>
        </p:txBody>
      </p:sp>
      <p:sp>
        <p:nvSpPr>
          <p:cNvPr id="73" name="Rectangle 72"/>
          <p:cNvSpPr/>
          <p:nvPr/>
        </p:nvSpPr>
        <p:spPr>
          <a:xfrm>
            <a:off x="2308535" y="5065239"/>
            <a:ext cx="2160000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r>
              <a:rPr lang="en-US" sz="1200" dirty="0" smtClean="0"/>
              <a:t>ection 1</a:t>
            </a:r>
            <a:endParaRPr lang="en-US" sz="1200" dirty="0"/>
          </a:p>
        </p:txBody>
      </p:sp>
      <p:sp>
        <p:nvSpPr>
          <p:cNvPr id="81" name="Right Arrow 80"/>
          <p:cNvSpPr/>
          <p:nvPr/>
        </p:nvSpPr>
        <p:spPr>
          <a:xfrm>
            <a:off x="2749521" y="4465066"/>
            <a:ext cx="1400343" cy="55024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</a:t>
            </a:r>
            <a:r>
              <a:rPr lang="en-US" sz="1200" dirty="0" smtClean="0"/>
              <a:t>odel V</a:t>
            </a:r>
            <a:endParaRPr lang="en-US" sz="1200" dirty="0"/>
          </a:p>
        </p:txBody>
      </p:sp>
      <p:sp>
        <p:nvSpPr>
          <p:cNvPr id="82" name="Rectangular Callout 81"/>
          <p:cNvSpPr/>
          <p:nvPr/>
        </p:nvSpPr>
        <p:spPr>
          <a:xfrm>
            <a:off x="6454122" y="4509357"/>
            <a:ext cx="915636" cy="461665"/>
          </a:xfrm>
          <a:prstGeom prst="wedgeRectCallout">
            <a:avLst>
              <a:gd name="adj1" fmla="val 441"/>
              <a:gd name="adj2" fmla="val 704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2: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86" name="Left Arrow 85"/>
          <p:cNvSpPr/>
          <p:nvPr/>
        </p:nvSpPr>
        <p:spPr>
          <a:xfrm>
            <a:off x="8378769" y="5556634"/>
            <a:ext cx="1377181" cy="550247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/>
              <a:t>Model V</a:t>
            </a:r>
            <a:endParaRPr lang="en-US" sz="1200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6937710" y="5170777"/>
            <a:ext cx="323449" cy="0"/>
          </a:xfrm>
          <a:prstGeom prst="straightConnector1">
            <a:avLst/>
          </a:prstGeom>
          <a:ln w="158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4468535" y="5170777"/>
            <a:ext cx="309175" cy="0"/>
          </a:xfrm>
          <a:prstGeom prst="straightConnector1">
            <a:avLst/>
          </a:prstGeom>
          <a:ln w="158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37313" y="1783162"/>
            <a:ext cx="4914200" cy="1884777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09" name="Oval 108"/>
          <p:cNvSpPr/>
          <p:nvPr/>
        </p:nvSpPr>
        <p:spPr>
          <a:xfrm rot="960000">
            <a:off x="5262754" y="2893780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0" name="Oval 109"/>
          <p:cNvSpPr/>
          <p:nvPr/>
        </p:nvSpPr>
        <p:spPr>
          <a:xfrm rot="-1380000">
            <a:off x="7275748" y="2851320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1" name="TextBox 110"/>
          <p:cNvSpPr txBox="1"/>
          <p:nvPr/>
        </p:nvSpPr>
        <p:spPr>
          <a:xfrm>
            <a:off x="3963032" y="2386326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1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12" name="TextBox 111"/>
          <p:cNvSpPr txBox="1"/>
          <p:nvPr/>
        </p:nvSpPr>
        <p:spPr>
          <a:xfrm>
            <a:off x="8396316" y="2584288"/>
            <a:ext cx="87876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◄Section 3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842624" y="2364269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14" name="Rectangular Callout 113"/>
          <p:cNvSpPr/>
          <p:nvPr/>
        </p:nvSpPr>
        <p:spPr>
          <a:xfrm>
            <a:off x="2760678" y="3605865"/>
            <a:ext cx="760144" cy="400110"/>
          </a:xfrm>
          <a:prstGeom prst="wedgeRectCallout">
            <a:avLst>
              <a:gd name="adj1" fmla="val 69121"/>
              <a:gd name="adj2" fmla="val -415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116" name="Rectangular Callout 115"/>
          <p:cNvSpPr/>
          <p:nvPr/>
        </p:nvSpPr>
        <p:spPr>
          <a:xfrm>
            <a:off x="4715161" y="3280518"/>
            <a:ext cx="793807" cy="400110"/>
          </a:xfrm>
          <a:prstGeom prst="wedgeRectCallout">
            <a:avLst>
              <a:gd name="adj1" fmla="val 21333"/>
              <a:gd name="adj2" fmla="val -814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78" name="Rectangular Callout 77"/>
          <p:cNvSpPr/>
          <p:nvPr/>
        </p:nvSpPr>
        <p:spPr>
          <a:xfrm>
            <a:off x="1867548" y="4509357"/>
            <a:ext cx="881973" cy="461665"/>
          </a:xfrm>
          <a:prstGeom prst="wedgeRectCallout">
            <a:avLst>
              <a:gd name="adj1" fmla="val -833"/>
              <a:gd name="adj2" fmla="val 685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Initial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117" name="Rectangle 116"/>
          <p:cNvSpPr/>
          <p:nvPr/>
        </p:nvSpPr>
        <p:spPr>
          <a:xfrm>
            <a:off x="4777710" y="5065239"/>
            <a:ext cx="2160000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r>
              <a:rPr lang="en-US" sz="1200" dirty="0" smtClean="0"/>
              <a:t>ection </a:t>
            </a:r>
            <a:r>
              <a:rPr lang="en-US" sz="1200" dirty="0"/>
              <a:t>2</a:t>
            </a:r>
          </a:p>
        </p:txBody>
      </p:sp>
      <p:sp>
        <p:nvSpPr>
          <p:cNvPr id="120" name="Right Arrow 119"/>
          <p:cNvSpPr/>
          <p:nvPr/>
        </p:nvSpPr>
        <p:spPr>
          <a:xfrm>
            <a:off x="5069505" y="4465066"/>
            <a:ext cx="1380614" cy="55024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</a:t>
            </a:r>
            <a:r>
              <a:rPr lang="en-US" sz="1200" dirty="0" smtClean="0"/>
              <a:t>V</a:t>
            </a:r>
            <a:endParaRPr lang="en-US" sz="1200" dirty="0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2308535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4480611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2" name="Rectangular Callout 131"/>
          <p:cNvSpPr/>
          <p:nvPr/>
        </p:nvSpPr>
        <p:spPr>
          <a:xfrm>
            <a:off x="4149866" y="4509357"/>
            <a:ext cx="915636" cy="461665"/>
          </a:xfrm>
          <a:prstGeom prst="wedgeRectCallout">
            <a:avLst>
              <a:gd name="adj1" fmla="val -14245"/>
              <a:gd name="adj2" fmla="val 685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1: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4777710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937711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981790" y="5065239"/>
            <a:ext cx="2160000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r>
              <a:rPr lang="en-US" sz="1200" dirty="0" smtClean="0"/>
              <a:t>ection N</a:t>
            </a:r>
            <a:endParaRPr lang="en-US" sz="1200" dirty="0"/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7639333" y="5170777"/>
            <a:ext cx="342457" cy="0"/>
          </a:xfrm>
          <a:prstGeom prst="straightConnector1">
            <a:avLst/>
          </a:prstGeom>
          <a:ln w="158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981790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7261159" y="5065239"/>
            <a:ext cx="73374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1" name="Rectangle 150"/>
          <p:cNvSpPr/>
          <p:nvPr/>
        </p:nvSpPr>
        <p:spPr>
          <a:xfrm>
            <a:off x="7413559" y="5065239"/>
            <a:ext cx="73374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2" name="Rectangle 151"/>
          <p:cNvSpPr/>
          <p:nvPr/>
        </p:nvSpPr>
        <p:spPr>
          <a:xfrm>
            <a:off x="7565959" y="5065239"/>
            <a:ext cx="73374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6" name="Right Arrow 155"/>
          <p:cNvSpPr/>
          <p:nvPr/>
        </p:nvSpPr>
        <p:spPr>
          <a:xfrm>
            <a:off x="8505332" y="4465066"/>
            <a:ext cx="1386572" cy="55024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</a:t>
            </a:r>
            <a:r>
              <a:rPr lang="en-US" sz="1200" dirty="0" smtClean="0"/>
              <a:t>V</a:t>
            </a:r>
            <a:endParaRPr lang="en-US" sz="1200" dirty="0"/>
          </a:p>
        </p:txBody>
      </p:sp>
      <p:cxnSp>
        <p:nvCxnSpPr>
          <p:cNvPr id="157" name="Straight Connector 156"/>
          <p:cNvCxnSpPr/>
          <p:nvPr/>
        </p:nvCxnSpPr>
        <p:spPr>
          <a:xfrm>
            <a:off x="10139894" y="5065547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8" name="Rectangular Callout 157"/>
          <p:cNvSpPr/>
          <p:nvPr/>
        </p:nvSpPr>
        <p:spPr>
          <a:xfrm>
            <a:off x="9891905" y="4509357"/>
            <a:ext cx="910826" cy="461665"/>
          </a:xfrm>
          <a:prstGeom prst="wedgeRectCallout">
            <a:avLst>
              <a:gd name="adj1" fmla="val -22689"/>
              <a:gd name="adj2" fmla="val 6659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79" name="Rectangular Callout 78"/>
          <p:cNvSpPr/>
          <p:nvPr/>
        </p:nvSpPr>
        <p:spPr>
          <a:xfrm>
            <a:off x="9755951" y="5600925"/>
            <a:ext cx="564578" cy="461665"/>
          </a:xfrm>
          <a:prstGeom prst="wedgeRectCallout">
            <a:avLst>
              <a:gd name="adj1" fmla="val 17780"/>
              <a:gd name="adj2" fmla="val -7055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Initial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1" name="Rectangular Callout 160"/>
          <p:cNvSpPr/>
          <p:nvPr/>
        </p:nvSpPr>
        <p:spPr>
          <a:xfrm>
            <a:off x="7496796" y="5600925"/>
            <a:ext cx="881973" cy="461665"/>
          </a:xfrm>
          <a:prstGeom prst="wedgeRectCallout">
            <a:avLst>
              <a:gd name="adj1" fmla="val 5591"/>
              <a:gd name="adj2" fmla="val -6958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1: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cxnSp>
        <p:nvCxnSpPr>
          <p:cNvPr id="163" name="Elbow Connector 162"/>
          <p:cNvCxnSpPr>
            <a:stCxn id="155" idx="0"/>
            <a:endCxn id="79" idx="2"/>
          </p:cNvCxnSpPr>
          <p:nvPr/>
        </p:nvCxnSpPr>
        <p:spPr>
          <a:xfrm rot="16200000" flipH="1">
            <a:off x="8233398" y="4257749"/>
            <a:ext cx="1553233" cy="2056449"/>
          </a:xfrm>
          <a:prstGeom prst="bentConnector5">
            <a:avLst>
              <a:gd name="adj1" fmla="val -14718"/>
              <a:gd name="adj2" fmla="val 144142"/>
              <a:gd name="adj3" fmla="val 114718"/>
            </a:avLst>
          </a:prstGeom>
          <a:ln w="12700">
            <a:solidFill>
              <a:schemeClr val="accent6"/>
            </a:solidFill>
            <a:prstDash val="sysDot"/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6937709" y="5386801"/>
            <a:ext cx="323449" cy="0"/>
          </a:xfrm>
          <a:prstGeom prst="straightConnector1">
            <a:avLst/>
          </a:prstGeom>
          <a:ln w="15875">
            <a:solidFill>
              <a:schemeClr val="accent4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468534" y="5386801"/>
            <a:ext cx="309175" cy="0"/>
          </a:xfrm>
          <a:prstGeom prst="straightConnector1">
            <a:avLst/>
          </a:prstGeom>
          <a:ln w="15875">
            <a:solidFill>
              <a:schemeClr val="accent4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7639332" y="5386801"/>
            <a:ext cx="342457" cy="0"/>
          </a:xfrm>
          <a:prstGeom prst="straightConnector1">
            <a:avLst/>
          </a:prstGeom>
          <a:ln w="15875">
            <a:solidFill>
              <a:schemeClr val="accent4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132" idx="0"/>
            <a:endCxn id="168" idx="2"/>
          </p:cNvCxnSpPr>
          <p:nvPr/>
        </p:nvCxnSpPr>
        <p:spPr>
          <a:xfrm rot="16200000" flipH="1">
            <a:off x="4971012" y="4146028"/>
            <a:ext cx="1553233" cy="2279891"/>
          </a:xfrm>
          <a:prstGeom prst="bentConnector5">
            <a:avLst>
              <a:gd name="adj1" fmla="val -19913"/>
              <a:gd name="adj2" fmla="val -142736"/>
              <a:gd name="adj3" fmla="val 117026"/>
            </a:avLst>
          </a:prstGeom>
          <a:ln w="12700">
            <a:solidFill>
              <a:schemeClr val="accent6"/>
            </a:solidFill>
            <a:prstDash val="sysDot"/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2" name="Left Arrow 181"/>
          <p:cNvSpPr/>
          <p:nvPr/>
        </p:nvSpPr>
        <p:spPr>
          <a:xfrm>
            <a:off x="4970279" y="5556634"/>
            <a:ext cx="1393754" cy="550247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V</a:t>
            </a:r>
          </a:p>
        </p:txBody>
      </p:sp>
      <p:sp>
        <p:nvSpPr>
          <p:cNvPr id="168" name="Rectangular Callout 167"/>
          <p:cNvSpPr/>
          <p:nvPr/>
        </p:nvSpPr>
        <p:spPr>
          <a:xfrm>
            <a:off x="6364034" y="5600925"/>
            <a:ext cx="1047082" cy="461665"/>
          </a:xfrm>
          <a:prstGeom prst="wedgeRectCallout">
            <a:avLst>
              <a:gd name="adj1" fmla="val 5591"/>
              <a:gd name="adj2" fmla="val -6958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N-2: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84" name="Left Arrow 183"/>
          <p:cNvSpPr/>
          <p:nvPr/>
        </p:nvSpPr>
        <p:spPr>
          <a:xfrm>
            <a:off x="2535453" y="5547165"/>
            <a:ext cx="1390747" cy="550247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V</a:t>
            </a:r>
          </a:p>
        </p:txBody>
      </p:sp>
      <p:sp>
        <p:nvSpPr>
          <p:cNvPr id="183" name="Rectangular Callout 182"/>
          <p:cNvSpPr/>
          <p:nvPr/>
        </p:nvSpPr>
        <p:spPr>
          <a:xfrm>
            <a:off x="3926202" y="5592685"/>
            <a:ext cx="1047082" cy="461665"/>
          </a:xfrm>
          <a:prstGeom prst="wedgeRectCallout">
            <a:avLst>
              <a:gd name="adj1" fmla="val 31276"/>
              <a:gd name="adj2" fmla="val -6958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N-1: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85" name="Rectangular Callout 184"/>
          <p:cNvSpPr/>
          <p:nvPr/>
        </p:nvSpPr>
        <p:spPr>
          <a:xfrm>
            <a:off x="1629916" y="5603380"/>
            <a:ext cx="910827" cy="461665"/>
          </a:xfrm>
          <a:prstGeom prst="wedgeRectCallout">
            <a:avLst>
              <a:gd name="adj1" fmla="val 24042"/>
              <a:gd name="adj2" fmla="val -7152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cxnSp>
        <p:nvCxnSpPr>
          <p:cNvPr id="187" name="Elbow Connector 186"/>
          <p:cNvCxnSpPr>
            <a:stCxn id="78" idx="0"/>
            <a:endCxn id="183" idx="2"/>
          </p:cNvCxnSpPr>
          <p:nvPr/>
        </p:nvCxnSpPr>
        <p:spPr>
          <a:xfrm rot="16200000" flipH="1">
            <a:off x="2606642" y="4211249"/>
            <a:ext cx="1544993" cy="2141208"/>
          </a:xfrm>
          <a:prstGeom prst="bentConnector5">
            <a:avLst>
              <a:gd name="adj1" fmla="val -14796"/>
              <a:gd name="adj2" fmla="val -40688"/>
              <a:gd name="adj3" fmla="val 111895"/>
            </a:avLst>
          </a:prstGeom>
          <a:ln w="12700">
            <a:solidFill>
              <a:schemeClr val="accent6"/>
            </a:solidFill>
            <a:prstDash val="sysDot"/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6" name="Rectangular Callout 195"/>
          <p:cNvSpPr/>
          <p:nvPr/>
        </p:nvSpPr>
        <p:spPr>
          <a:xfrm>
            <a:off x="7639332" y="1725492"/>
            <a:ext cx="500458" cy="400110"/>
          </a:xfrm>
          <a:prstGeom prst="wedgeRectCallout">
            <a:avLst>
              <a:gd name="adj1" fmla="val 78987"/>
              <a:gd name="adj2" fmla="val -1707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  <p:sp>
        <p:nvSpPr>
          <p:cNvPr id="155" name="Rectangular Callout 154"/>
          <p:cNvSpPr/>
          <p:nvPr/>
        </p:nvSpPr>
        <p:spPr>
          <a:xfrm>
            <a:off x="7458250" y="4509357"/>
            <a:ext cx="1047082" cy="461665"/>
          </a:xfrm>
          <a:prstGeom prst="wedgeRectCallout">
            <a:avLst>
              <a:gd name="adj1" fmla="val 441"/>
              <a:gd name="adj2" fmla="val 704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N-1: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209" name="Rectangular Callout 208"/>
          <p:cNvSpPr/>
          <p:nvPr/>
        </p:nvSpPr>
        <p:spPr>
          <a:xfrm>
            <a:off x="7205742" y="3280518"/>
            <a:ext cx="793807" cy="400110"/>
          </a:xfrm>
          <a:prstGeom prst="wedgeRectCallout">
            <a:avLst>
              <a:gd name="adj1" fmla="val -27793"/>
              <a:gd name="adj2" fmla="val -9151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216" name="Rectangular Callout 215"/>
          <p:cNvSpPr/>
          <p:nvPr/>
        </p:nvSpPr>
        <p:spPr>
          <a:xfrm>
            <a:off x="8664886" y="1725492"/>
            <a:ext cx="793807" cy="400110"/>
          </a:xfrm>
          <a:prstGeom prst="wedgeRectCallout">
            <a:avLst>
              <a:gd name="adj1" fmla="val -64730"/>
              <a:gd name="adj2" fmla="val -1823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217" name="Rectangular Callout 216"/>
          <p:cNvSpPr/>
          <p:nvPr/>
        </p:nvSpPr>
        <p:spPr>
          <a:xfrm>
            <a:off x="6656438" y="2355006"/>
            <a:ext cx="793808" cy="400110"/>
          </a:xfrm>
          <a:prstGeom prst="wedgeRectCallout">
            <a:avLst>
              <a:gd name="adj1" fmla="val 28278"/>
              <a:gd name="adj2" fmla="val 6986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  <p:sp>
        <p:nvSpPr>
          <p:cNvPr id="218" name="Rectangular Callout 217"/>
          <p:cNvSpPr/>
          <p:nvPr/>
        </p:nvSpPr>
        <p:spPr>
          <a:xfrm>
            <a:off x="4942284" y="2348880"/>
            <a:ext cx="793808" cy="400110"/>
          </a:xfrm>
          <a:prstGeom prst="wedgeRectCallout">
            <a:avLst>
              <a:gd name="adj1" fmla="val 4489"/>
              <a:gd name="adj2" fmla="val 8352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  <p:sp>
        <p:nvSpPr>
          <p:cNvPr id="219" name="Rectangular Callout 218"/>
          <p:cNvSpPr/>
          <p:nvPr/>
        </p:nvSpPr>
        <p:spPr>
          <a:xfrm>
            <a:off x="2727014" y="3140968"/>
            <a:ext cx="793808" cy="400110"/>
          </a:xfrm>
          <a:prstGeom prst="wedgeRectCallout">
            <a:avLst>
              <a:gd name="adj1" fmla="val 65840"/>
              <a:gd name="adj2" fmla="val 4254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5357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1" grpId="0" animBg="1"/>
      <p:bldP spid="82" grpId="0" animBg="1"/>
      <p:bldP spid="86" grpId="0" animBg="1"/>
      <p:bldP spid="116" grpId="0" animBg="1"/>
      <p:bldP spid="78" grpId="0" animBg="1"/>
      <p:bldP spid="117" grpId="0" animBg="1"/>
      <p:bldP spid="120" grpId="0" animBg="1"/>
      <p:bldP spid="132" grpId="0" animBg="1"/>
      <p:bldP spid="142" grpId="0" animBg="1"/>
      <p:bldP spid="150" grpId="0" animBg="1"/>
      <p:bldP spid="151" grpId="0" animBg="1"/>
      <p:bldP spid="152" grpId="0" animBg="1"/>
      <p:bldP spid="156" grpId="0" animBg="1"/>
      <p:bldP spid="158" grpId="0" animBg="1"/>
      <p:bldP spid="79" grpId="0" animBg="1"/>
      <p:bldP spid="161" grpId="0" animBg="1"/>
      <p:bldP spid="182" grpId="0" animBg="1"/>
      <p:bldP spid="168" grpId="0" animBg="1"/>
      <p:bldP spid="184" grpId="0" animBg="1"/>
      <p:bldP spid="183" grpId="0" animBg="1"/>
      <p:bldP spid="185" grpId="0" animBg="1"/>
      <p:bldP spid="155" grpId="0" animBg="1"/>
      <p:bldP spid="209" grpId="0" animBg="1"/>
      <p:bldP spid="216" grpId="0" animBg="1"/>
      <p:bldP spid="217" grpId="0" animBg="1"/>
      <p:bldP spid="218" grpId="0" animBg="1"/>
      <p:bldP spid="2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93738" y="1600200"/>
            <a:ext cx="10801350" cy="4925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DCNN Model: Data preparing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4375496"/>
            <a:ext cx="3657788" cy="963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850637"/>
            <a:ext cx="3657788" cy="19317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98922" y="1844824"/>
            <a:ext cx="57480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i="1" u="sng" dirty="0"/>
              <a:t>Diverging</a:t>
            </a:r>
          </a:p>
          <a:p>
            <a:pPr algn="just"/>
            <a:r>
              <a:rPr lang="en-US" sz="800" i="1" dirty="0"/>
              <a:t>For the Diverging maps, we want to have monotonically increasing </a:t>
            </a:r>
            <a:r>
              <a:rPr lang="en-US" sz="800" i="1" dirty="0" smtClean="0"/>
              <a:t>L* </a:t>
            </a:r>
            <a:r>
              <a:rPr lang="en-US" sz="800" i="1" dirty="0"/>
              <a:t>values up to a maximum, which should be close to </a:t>
            </a:r>
            <a:r>
              <a:rPr lang="en-US" sz="800" i="1" dirty="0" smtClean="0"/>
              <a:t>L*=100, </a:t>
            </a:r>
            <a:r>
              <a:rPr lang="en-US" sz="800" i="1" dirty="0"/>
              <a:t>followed by monotonically decreasing L*</a:t>
            </a:r>
            <a:r>
              <a:rPr lang="en-US" sz="800" i="1" dirty="0" smtClean="0"/>
              <a:t> </a:t>
            </a:r>
            <a:r>
              <a:rPr lang="en-US" sz="800" i="1" dirty="0"/>
              <a:t>values. We are looking for approximately equal minimum L*</a:t>
            </a:r>
            <a:r>
              <a:rPr lang="en-US" sz="800" i="1" dirty="0" smtClean="0"/>
              <a:t> </a:t>
            </a:r>
            <a:r>
              <a:rPr lang="en-US" sz="800" i="1" dirty="0"/>
              <a:t>values at opposite ends of the </a:t>
            </a:r>
            <a:r>
              <a:rPr lang="en-US" sz="800" i="1" dirty="0" err="1"/>
              <a:t>colormap</a:t>
            </a:r>
            <a:r>
              <a:rPr lang="en-US" sz="800" i="1" dirty="0"/>
              <a:t>. By these measures, </a:t>
            </a:r>
            <a:r>
              <a:rPr lang="en-US" sz="800" i="1" dirty="0" err="1"/>
              <a:t>BrBG</a:t>
            </a:r>
            <a:r>
              <a:rPr lang="en-US" sz="800" i="1" dirty="0"/>
              <a:t> and </a:t>
            </a:r>
            <a:r>
              <a:rPr lang="en-US" sz="800" i="1" dirty="0" err="1"/>
              <a:t>RdBu</a:t>
            </a:r>
            <a:r>
              <a:rPr lang="en-US" sz="800" i="1" dirty="0"/>
              <a:t> are good options. </a:t>
            </a:r>
            <a:r>
              <a:rPr lang="en-US" sz="800" i="1" dirty="0" err="1"/>
              <a:t>coolwarm</a:t>
            </a:r>
            <a:r>
              <a:rPr lang="en-US" sz="800" i="1" dirty="0"/>
              <a:t> is a good option, but it doesn't span a wide range of L*</a:t>
            </a:r>
            <a:r>
              <a:rPr lang="en-US" sz="800" i="1" dirty="0" smtClean="0"/>
              <a:t> </a:t>
            </a:r>
            <a:r>
              <a:rPr lang="en-US" sz="800" i="1" dirty="0"/>
              <a:t>values (see grayscale section below).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13891" y="5545496"/>
            <a:ext cx="9433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i="1" u="sng" dirty="0"/>
              <a:t>Sequential</a:t>
            </a:r>
          </a:p>
          <a:p>
            <a:pPr algn="just"/>
            <a:r>
              <a:rPr lang="en-US" sz="800" i="1" dirty="0"/>
              <a:t>For the Sequential plots, the lightness value increases monotonically through the </a:t>
            </a:r>
            <a:r>
              <a:rPr lang="en-US" sz="800" i="1" dirty="0" err="1"/>
              <a:t>colormaps</a:t>
            </a:r>
            <a:r>
              <a:rPr lang="en-US" sz="800" i="1" dirty="0"/>
              <a:t>. This is good. Some of the L*</a:t>
            </a:r>
            <a:r>
              <a:rPr lang="en-US" sz="800" i="1" dirty="0" smtClean="0"/>
              <a:t> </a:t>
            </a:r>
            <a:r>
              <a:rPr lang="en-US" sz="800" i="1" dirty="0"/>
              <a:t>values in the </a:t>
            </a:r>
            <a:r>
              <a:rPr lang="en-US" sz="800" i="1" dirty="0" err="1"/>
              <a:t>colormaps</a:t>
            </a:r>
            <a:r>
              <a:rPr lang="en-US" sz="800" i="1" dirty="0"/>
              <a:t> span from 0 to 100 (binary and the other grayscale), and others start around L</a:t>
            </a:r>
            <a:r>
              <a:rPr lang="en-US" sz="800" i="1" dirty="0" smtClean="0"/>
              <a:t>*=20. </a:t>
            </a:r>
            <a:r>
              <a:rPr lang="en-US" sz="800" i="1" dirty="0"/>
              <a:t>Those that have a smaller range of L*</a:t>
            </a:r>
            <a:r>
              <a:rPr lang="en-US" sz="800" i="1" dirty="0" smtClean="0"/>
              <a:t> </a:t>
            </a:r>
            <a:r>
              <a:rPr lang="en-US" sz="800" i="1" dirty="0"/>
              <a:t>will accordingly have a smaller perceptual range. Note also that </a:t>
            </a:r>
            <a:r>
              <a:rPr lang="en-US" sz="800" i="1" dirty="0" smtClean="0"/>
              <a:t>the</a:t>
            </a:r>
            <a:r>
              <a:rPr lang="en-US" sz="800" i="1" dirty="0"/>
              <a:t> L*</a:t>
            </a:r>
            <a:r>
              <a:rPr lang="en-US" sz="800" i="1" dirty="0" smtClean="0"/>
              <a:t>  </a:t>
            </a:r>
            <a:r>
              <a:rPr lang="en-US" sz="800" i="1" dirty="0"/>
              <a:t>function varies amongst the </a:t>
            </a:r>
            <a:r>
              <a:rPr lang="en-US" sz="800" i="1" dirty="0" err="1"/>
              <a:t>colormaps</a:t>
            </a:r>
            <a:r>
              <a:rPr lang="en-US" sz="800" i="1" dirty="0"/>
              <a:t>: some are approximately linear in L*</a:t>
            </a:r>
            <a:r>
              <a:rPr lang="en-US" sz="800" i="1" dirty="0" smtClean="0"/>
              <a:t> </a:t>
            </a:r>
            <a:r>
              <a:rPr lang="en-US" sz="800" i="1" dirty="0"/>
              <a:t>and others are more curved.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22" y="2611974"/>
            <a:ext cx="1170432" cy="11704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84" y="2611974"/>
            <a:ext cx="1170432" cy="1170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46" y="2611974"/>
            <a:ext cx="1170432" cy="1170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08" y="2611974"/>
            <a:ext cx="1170432" cy="1170432"/>
          </a:xfrm>
          <a:prstGeom prst="rect">
            <a:avLst/>
          </a:prstGeom>
        </p:spPr>
      </p:pic>
      <p:sp>
        <p:nvSpPr>
          <p:cNvPr id="16" name="Isosceles Triangle 15"/>
          <p:cNvSpPr/>
          <p:nvPr/>
        </p:nvSpPr>
        <p:spPr>
          <a:xfrm rot="10800000">
            <a:off x="3882449" y="4005072"/>
            <a:ext cx="4428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54" y="4375496"/>
            <a:ext cx="1170000" cy="117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16" y="4375496"/>
            <a:ext cx="1170000" cy="117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78" y="4375496"/>
            <a:ext cx="1170000" cy="117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940" y="4375496"/>
            <a:ext cx="1170000" cy="11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/>
              <a:t>Background and Purpose</a:t>
            </a:r>
          </a:p>
          <a:p>
            <a:r>
              <a:rPr lang="en-US" dirty="0"/>
              <a:t>Machine learning and </a:t>
            </a:r>
            <a:r>
              <a:rPr lang="en-US" dirty="0" smtClean="0"/>
              <a:t>CFD</a:t>
            </a:r>
          </a:p>
          <a:p>
            <a:r>
              <a:rPr lang="en-US" dirty="0" smtClean="0"/>
              <a:t>Conception</a:t>
            </a:r>
            <a:endParaRPr lang="en-US" dirty="0"/>
          </a:p>
          <a:p>
            <a:r>
              <a:rPr lang="en-US" dirty="0" smtClean="0"/>
              <a:t>Workflow</a:t>
            </a:r>
            <a:endParaRPr lang="en-US" dirty="0"/>
          </a:p>
          <a:p>
            <a:r>
              <a:rPr lang="en-US" dirty="0"/>
              <a:t>DCNN model</a:t>
            </a:r>
          </a:p>
          <a:p>
            <a:r>
              <a:rPr lang="en-US" dirty="0"/>
              <a:t>Results</a:t>
            </a:r>
          </a:p>
          <a:p>
            <a:r>
              <a:rPr lang="en-US" dirty="0" smtClean="0"/>
              <a:t>Conclusions and Summary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93738" y="1600200"/>
            <a:ext cx="1080135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DCNN Model: Data preparing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58"/>
          <a:stretch/>
        </p:blipFill>
        <p:spPr>
          <a:xfrm>
            <a:off x="6054133" y="4653136"/>
            <a:ext cx="5007832" cy="137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33" y="1772816"/>
            <a:ext cx="4315047" cy="33205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91332" y="2069066"/>
            <a:ext cx="2052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3543332" y="2014575"/>
            <a:ext cx="300082" cy="2169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900" dirty="0">
                <a:solidFill>
                  <a:srgbClr val="FF0000"/>
                </a:solidFill>
              </a:rPr>
              <a:t>①</a:t>
            </a:r>
            <a:endParaRPr lang="en-US" sz="900" dirty="0" smtClean="0">
              <a:solidFill>
                <a:srgbClr val="FF0000"/>
              </a:solidFill>
            </a:endParaRPr>
          </a:p>
        </p:txBody>
      </p:sp>
      <p:sp>
        <p:nvSpPr>
          <p:cNvPr id="23" name="Content Placeholder 1"/>
          <p:cNvSpPr txBox="1">
            <a:spLocks/>
          </p:cNvSpPr>
          <p:nvPr/>
        </p:nvSpPr>
        <p:spPr>
          <a:xfrm>
            <a:off x="6094412" y="1828800"/>
            <a:ext cx="4895851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12738" algn="just">
              <a:buFont typeface="+mj-lt"/>
              <a:buAutoNum type="arabicPeriod"/>
            </a:pPr>
            <a:r>
              <a:rPr lang="en-US" sz="1800" dirty="0"/>
              <a:t>Converting a multi-channel image to a single channel</a:t>
            </a:r>
            <a:endParaRPr lang="en-US" sz="1800" dirty="0" smtClean="0"/>
          </a:p>
          <a:p>
            <a:pPr marL="357188" indent="-312738" algn="just">
              <a:buFont typeface="+mj-lt"/>
              <a:buAutoNum type="arabicPeriod"/>
            </a:pPr>
            <a:r>
              <a:rPr lang="en-US" sz="1800" dirty="0" smtClean="0"/>
              <a:t>Normalizing range of values ([-1:1])</a:t>
            </a:r>
          </a:p>
          <a:p>
            <a:pPr marL="357188" indent="-312738" algn="just">
              <a:buFont typeface="+mj-lt"/>
              <a:buAutoNum type="arabicPeriod"/>
            </a:pPr>
            <a:r>
              <a:rPr lang="en-US" sz="1800" dirty="0" smtClean="0"/>
              <a:t>Changing color value to real value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99501" y="2879150"/>
            <a:ext cx="1260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/>
          <p:cNvSpPr txBox="1"/>
          <p:nvPr/>
        </p:nvSpPr>
        <p:spPr>
          <a:xfrm>
            <a:off x="2759501" y="2860196"/>
            <a:ext cx="300082" cy="2169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900" dirty="0" smtClean="0">
                <a:solidFill>
                  <a:srgbClr val="FF0000"/>
                </a:solidFill>
              </a:rPr>
              <a:t>②</a:t>
            </a:r>
            <a:endParaRPr lang="en-US" sz="900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87438" y="3471648"/>
                <a:ext cx="4219297" cy="47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38" y="3471648"/>
                <a:ext cx="4219297" cy="474745"/>
              </a:xfrm>
              <a:prstGeom prst="rect">
                <a:avLst/>
              </a:prstGeom>
              <a:blipFill rotWithShape="0">
                <a:blip r:embed="rId4"/>
                <a:stretch>
                  <a:fillRect l="-145" t="-11538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629916" y="4411582"/>
            <a:ext cx="2952994" cy="681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4582910" y="4516379"/>
            <a:ext cx="300082" cy="2169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900" dirty="0" smtClean="0">
                <a:solidFill>
                  <a:srgbClr val="FF0000"/>
                </a:solidFill>
              </a:rPr>
              <a:t>③</a:t>
            </a:r>
            <a:endParaRPr lang="en-US" sz="900" dirty="0" smtClean="0">
              <a:solidFill>
                <a:srgbClr val="FF0000"/>
              </a:solidFill>
            </a:endParaRPr>
          </a:p>
        </p:txBody>
      </p:sp>
      <p:sp>
        <p:nvSpPr>
          <p:cNvPr id="31" name="Isosceles Triangle 30"/>
          <p:cNvSpPr/>
          <p:nvPr/>
        </p:nvSpPr>
        <p:spPr>
          <a:xfrm rot="10800000">
            <a:off x="6310436" y="4509127"/>
            <a:ext cx="4428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20"/>
          <a:stretch/>
        </p:blipFill>
        <p:spPr>
          <a:xfrm>
            <a:off x="1491333" y="5241218"/>
            <a:ext cx="4315048" cy="70806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1491332" y="3350672"/>
            <a:ext cx="2088000" cy="180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Arrow Connector 7"/>
          <p:cNvCxnSpPr>
            <a:stCxn id="3" idx="1"/>
            <a:endCxn id="6" idx="1"/>
          </p:cNvCxnSpPr>
          <p:nvPr/>
        </p:nvCxnSpPr>
        <p:spPr>
          <a:xfrm rot="10800000">
            <a:off x="1491333" y="3433109"/>
            <a:ext cx="12700" cy="2162140"/>
          </a:xfrm>
          <a:prstGeom prst="bentConnector3">
            <a:avLst>
              <a:gd name="adj1" fmla="val 1800000"/>
            </a:avLst>
          </a:prstGeom>
          <a:ln w="9525">
            <a:solidFill>
              <a:schemeClr val="accent4"/>
            </a:solidFill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87438" y="3968072"/>
                <a:ext cx="3956148" cy="397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79388">
                  <a:lnSpc>
                    <a:spcPct val="90000"/>
                  </a:lnSpc>
                </a:pPr>
                <a:r>
                  <a:rPr lang="en-US" sz="1100" i="1" dirty="0" smtClean="0"/>
                  <a:t>here,</a:t>
                </a:r>
                <a:r>
                  <a:rPr lang="en-US" sz="11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sz="1100" b="0" i="1" dirty="0" smtClean="0">
                    <a:latin typeface="Cambria Math" panose="02040503050406030204" pitchFamily="18" charset="0"/>
                  </a:rPr>
                </a:br>
                <a:r>
                  <a:rPr lang="en-US" sz="1100" b="0" i="1" dirty="0" smtClean="0">
                    <a:latin typeface="Cambria Math" panose="02040503050406030204" pitchFamily="18" charset="0"/>
                  </a:rPr>
                  <a:t>	p</a:t>
                </a:r>
                <a:r>
                  <a:rPr lang="en-US" sz="1100" i="1" dirty="0" smtClean="0"/>
                  <a:t> is gray value of the pixel;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100" i="1" dirty="0" smtClean="0"/>
                  <a:t> is real value at the point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38" y="3968072"/>
                <a:ext cx="3956148" cy="397032"/>
              </a:xfrm>
              <a:prstGeom prst="rect">
                <a:avLst/>
              </a:prstGeom>
              <a:blipFill rotWithShape="0">
                <a:blip r:embed="rId6"/>
                <a:stretch>
                  <a:fillRect t="-4615" b="-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0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 animBg="1"/>
      <p:bldP spid="28" grpId="0"/>
      <p:bldP spid="31" grpId="0" animBg="1"/>
      <p:bldP spid="18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93738" y="1600200"/>
            <a:ext cx="1080135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DCNN Model: Data preparing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1" y="1828800"/>
            <a:ext cx="5352372" cy="620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3"/>
          <a:stretch/>
        </p:blipFill>
        <p:spPr>
          <a:xfrm>
            <a:off x="2419930" y="2924944"/>
            <a:ext cx="1806904" cy="153015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063235" y="2996952"/>
            <a:ext cx="0" cy="136800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95283" y="2996952"/>
            <a:ext cx="0" cy="136800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559179" y="3456974"/>
            <a:ext cx="1368000" cy="9743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59179" y="3883767"/>
            <a:ext cx="1368000" cy="9743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98563" y="2276872"/>
            <a:ext cx="143321" cy="172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" name="Curved Connector 13"/>
          <p:cNvCxnSpPr>
            <a:stCxn id="12" idx="2"/>
          </p:cNvCxnSpPr>
          <p:nvPr/>
        </p:nvCxnSpPr>
        <p:spPr>
          <a:xfrm rot="16200000" flipH="1">
            <a:off x="1624952" y="2094180"/>
            <a:ext cx="873265" cy="1582721"/>
          </a:xfrm>
          <a:prstGeom prst="bentConnector2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678220" y="2276871"/>
            <a:ext cx="143321" cy="172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6" name="Curved Connector 35"/>
          <p:cNvCxnSpPr>
            <a:stCxn id="35" idx="2"/>
          </p:cNvCxnSpPr>
          <p:nvPr/>
        </p:nvCxnSpPr>
        <p:spPr>
          <a:xfrm rot="16200000" flipH="1">
            <a:off x="2094268" y="2104520"/>
            <a:ext cx="775211" cy="1463985"/>
          </a:xfrm>
          <a:prstGeom prst="bentConnector2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232000" y="2271133"/>
            <a:ext cx="143321" cy="172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8" name="Curved Connector 37"/>
          <p:cNvCxnSpPr>
            <a:stCxn id="37" idx="2"/>
          </p:cNvCxnSpPr>
          <p:nvPr/>
        </p:nvCxnSpPr>
        <p:spPr>
          <a:xfrm rot="16200000" flipH="1">
            <a:off x="2634311" y="2112519"/>
            <a:ext cx="710324" cy="1371625"/>
          </a:xfrm>
          <a:prstGeom prst="bentConnector2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560521" y="2271133"/>
            <a:ext cx="288000" cy="1720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0" name="Curved Connector 39"/>
          <p:cNvCxnSpPr>
            <a:stCxn id="39" idx="2"/>
          </p:cNvCxnSpPr>
          <p:nvPr/>
        </p:nvCxnSpPr>
        <p:spPr>
          <a:xfrm rot="16200000" flipH="1">
            <a:off x="2188781" y="2958910"/>
            <a:ext cx="1201675" cy="170194"/>
          </a:xfrm>
          <a:prstGeom prst="bentConnector2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193776" y="2274462"/>
            <a:ext cx="143321" cy="1720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4" name="Curved Connector 43"/>
          <p:cNvCxnSpPr>
            <a:stCxn id="43" idx="2"/>
          </p:cNvCxnSpPr>
          <p:nvPr/>
        </p:nvCxnSpPr>
        <p:spPr>
          <a:xfrm flipH="1">
            <a:off x="3254467" y="2446499"/>
            <a:ext cx="0" cy="1188000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783285" y="2271133"/>
            <a:ext cx="143321" cy="1720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8" name="Curved Connector 47"/>
          <p:cNvCxnSpPr>
            <a:stCxn id="47" idx="2"/>
          </p:cNvCxnSpPr>
          <p:nvPr/>
        </p:nvCxnSpPr>
        <p:spPr>
          <a:xfrm rot="5400000">
            <a:off x="3152943" y="2952637"/>
            <a:ext cx="1211470" cy="192536"/>
          </a:xfrm>
          <a:prstGeom prst="bentConnector2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083892" y="2271133"/>
            <a:ext cx="216000" cy="1720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3" name="Curved Connector 52"/>
          <p:cNvCxnSpPr>
            <a:stCxn id="52" idx="2"/>
          </p:cNvCxnSpPr>
          <p:nvPr/>
        </p:nvCxnSpPr>
        <p:spPr>
          <a:xfrm rot="5400000">
            <a:off x="2788366" y="2579408"/>
            <a:ext cx="1539765" cy="1267288"/>
          </a:xfrm>
          <a:prstGeom prst="bentConnector2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565078" y="2276759"/>
            <a:ext cx="143321" cy="1720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7" name="Curved Connector 56"/>
          <p:cNvCxnSpPr>
            <a:stCxn id="56" idx="2"/>
          </p:cNvCxnSpPr>
          <p:nvPr/>
        </p:nvCxnSpPr>
        <p:spPr>
          <a:xfrm rot="5400000">
            <a:off x="3178658" y="2612285"/>
            <a:ext cx="1621571" cy="1294592"/>
          </a:xfrm>
          <a:prstGeom prst="bentConnector2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081585" y="2271133"/>
            <a:ext cx="143321" cy="1720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1" name="Curved Connector 60"/>
          <p:cNvCxnSpPr>
            <a:stCxn id="60" idx="2"/>
          </p:cNvCxnSpPr>
          <p:nvPr/>
        </p:nvCxnSpPr>
        <p:spPr>
          <a:xfrm rot="5400000">
            <a:off x="3585803" y="2616381"/>
            <a:ext cx="1740655" cy="1394233"/>
          </a:xfrm>
          <a:prstGeom prst="bentConnector2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Multiply 77"/>
          <p:cNvSpPr/>
          <p:nvPr/>
        </p:nvSpPr>
        <p:spPr>
          <a:xfrm>
            <a:off x="2349996" y="2772361"/>
            <a:ext cx="1800000" cy="1800000"/>
          </a:xfrm>
          <a:prstGeom prst="mathMultiply">
            <a:avLst>
              <a:gd name="adj1" fmla="val 5093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4690442"/>
            <a:ext cx="1764000" cy="1358122"/>
          </a:xfrm>
          <a:prstGeom prst="rect">
            <a:avLst/>
          </a:prstGeom>
        </p:spPr>
      </p:pic>
      <p:sp>
        <p:nvSpPr>
          <p:cNvPr id="121" name="Isosceles Triangle 120"/>
          <p:cNvSpPr/>
          <p:nvPr/>
        </p:nvSpPr>
        <p:spPr>
          <a:xfrm rot="5400000">
            <a:off x="5014286" y="4112960"/>
            <a:ext cx="2160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6178142" y="1828800"/>
            <a:ext cx="4812122" cy="877163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indent="-457200" algn="just">
              <a:buFont typeface="+mj-lt"/>
              <a:buAutoNum type="arabicPeriod"/>
            </a:pPr>
            <a:r>
              <a:rPr lang="en-US" sz="2000" dirty="0" smtClean="0"/>
              <a:t>Label encoding of “*size” column</a:t>
            </a:r>
          </a:p>
          <a:p>
            <a:pPr marL="502920" indent="-457200" algn="just">
              <a:buFont typeface="+mj-lt"/>
              <a:buAutoNum type="arabicPeriod"/>
            </a:pPr>
            <a:r>
              <a:rPr lang="en-US" sz="2000" dirty="0" smtClean="0"/>
              <a:t>Using Tessellation instead Tile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3"/>
          <a:stretch/>
        </p:blipFill>
        <p:spPr>
          <a:xfrm>
            <a:off x="7821241" y="2912173"/>
            <a:ext cx="1800000" cy="1520375"/>
          </a:xfrm>
          <a:prstGeom prst="rect">
            <a:avLst/>
          </a:prstGeom>
        </p:spPr>
      </p:pic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62007"/>
              </p:ext>
            </p:extLst>
          </p:nvPr>
        </p:nvGraphicFramePr>
        <p:xfrm>
          <a:off x="7318548" y="4869160"/>
          <a:ext cx="187452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6" name="Tab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959220"/>
              </p:ext>
            </p:extLst>
          </p:nvPr>
        </p:nvGraphicFramePr>
        <p:xfrm>
          <a:off x="9196794" y="4869160"/>
          <a:ext cx="104140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27"/>
              </p:ext>
            </p:extLst>
          </p:nvPr>
        </p:nvGraphicFramePr>
        <p:xfrm>
          <a:off x="7318548" y="5085184"/>
          <a:ext cx="83312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949240"/>
              </p:ext>
            </p:extLst>
          </p:nvPr>
        </p:nvGraphicFramePr>
        <p:xfrm>
          <a:off x="8152870" y="5085184"/>
          <a:ext cx="187452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9" name="Rectangle 128"/>
          <p:cNvSpPr/>
          <p:nvPr/>
        </p:nvSpPr>
        <p:spPr>
          <a:xfrm>
            <a:off x="8038628" y="3067475"/>
            <a:ext cx="143321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Elbow Connector 130"/>
          <p:cNvCxnSpPr>
            <a:stCxn id="129" idx="1"/>
            <a:endCxn id="125" idx="1"/>
          </p:cNvCxnSpPr>
          <p:nvPr/>
        </p:nvCxnSpPr>
        <p:spPr>
          <a:xfrm rot="10800000" flipV="1">
            <a:off x="7318548" y="3139474"/>
            <a:ext cx="720080" cy="1836365"/>
          </a:xfrm>
          <a:prstGeom prst="bentConnector3">
            <a:avLst>
              <a:gd name="adj1" fmla="val 131746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6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5" grpId="0" animBg="1"/>
      <p:bldP spid="37" grpId="0" animBg="1"/>
      <p:bldP spid="39" grpId="0" animBg="1"/>
      <p:bldP spid="43" grpId="0" animBg="1"/>
      <p:bldP spid="47" grpId="0" animBg="1"/>
      <p:bldP spid="52" grpId="0" animBg="1"/>
      <p:bldP spid="56" grpId="0" animBg="1"/>
      <p:bldP spid="60" grpId="0" animBg="1"/>
      <p:bldP spid="78" grpId="0" animBg="1"/>
      <p:bldP spid="121" grpId="0" animBg="1"/>
      <p:bldP spid="122" grpId="0"/>
      <p:bldP spid="1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93738" y="1600200"/>
            <a:ext cx="1080135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6895021" y="2469727"/>
                <a:ext cx="3735895" cy="1283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79388"/>
                <a:r>
                  <a:rPr lang="en-US" sz="1100" i="1" dirty="0" smtClean="0"/>
                  <a:t>here,</a:t>
                </a:r>
              </a:p>
              <a:p>
                <a:pPr defTabSz="179388"/>
                <a:r>
                  <a:rPr lang="en-US" sz="1100" i="1" dirty="0"/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i="1" dirty="0" smtClean="0"/>
                  <a:t> is loss</a:t>
                </a:r>
              </a:p>
              <a:p>
                <a:pPr defTabSz="179388"/>
                <a:r>
                  <a:rPr lang="en-US" sz="11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1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𝑁𝑛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rad>
                  </m:oMath>
                </a14:m>
                <a:r>
                  <a:rPr lang="en-US" sz="11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sz="1100" b="0" i="1" dirty="0" smtClean="0">
                    <a:latin typeface="Cambria Math" panose="02040503050406030204" pitchFamily="18" charset="0"/>
                  </a:rPr>
                </a:br>
                <a:r>
                  <a:rPr lang="en-US" sz="1100" b="0" i="1" dirty="0" smtClean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100" i="1" dirty="0" smtClean="0"/>
                  <a:t> is </a:t>
                </a:r>
                <a:r>
                  <a:rPr lang="en-US" sz="1100" i="1" dirty="0"/>
                  <a:t>number of images in </a:t>
                </a:r>
                <a:r>
                  <a:rPr lang="en-US" sz="1100" i="1" dirty="0" smtClean="0"/>
                  <a:t>dataset for one channel</a:t>
                </a:r>
                <a:endParaRPr lang="en-US" sz="1100" b="0" i="1" dirty="0" smtClean="0">
                  <a:latin typeface="Cambria Math" panose="02040503050406030204" pitchFamily="18" charset="0"/>
                </a:endParaRPr>
              </a:p>
              <a:p>
                <a:pPr defTabSz="179388"/>
                <a:r>
                  <a:rPr lang="en-US" sz="1100" b="0" dirty="0" smtClean="0"/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 i="1" dirty="0" smtClean="0"/>
                  <a:t> is number of pixels in one image</a:t>
                </a:r>
              </a:p>
              <a:p>
                <a:pPr defTabSz="179388"/>
                <a:r>
                  <a:rPr lang="en-US" sz="1100" i="1" dirty="0"/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100" i="1" dirty="0" smtClean="0"/>
                  <a:t> is pixel value</a:t>
                </a: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021" y="2469727"/>
                <a:ext cx="3735895" cy="1283172"/>
              </a:xfrm>
              <a:prstGeom prst="rect">
                <a:avLst/>
              </a:prstGeom>
              <a:blipFill rotWithShape="0">
                <a:blip r:embed="rId2"/>
                <a:stretch>
                  <a:fillRect t="-474" b="-18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ight Arrow Callout 97"/>
          <p:cNvSpPr/>
          <p:nvPr/>
        </p:nvSpPr>
        <p:spPr>
          <a:xfrm>
            <a:off x="6127053" y="2147130"/>
            <a:ext cx="741475" cy="1584080"/>
          </a:xfrm>
          <a:prstGeom prst="right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DCNN Model: Loss function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895021" y="2204864"/>
                <a:ext cx="3319498" cy="264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021" y="2204864"/>
                <a:ext cx="3319498" cy="264047"/>
              </a:xfrm>
              <a:prstGeom prst="rect">
                <a:avLst/>
              </a:prstGeom>
              <a:blipFill rotWithShape="0">
                <a:blip r:embed="rId3"/>
                <a:stretch>
                  <a:fillRect b="-18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170391" y="2242232"/>
                <a:ext cx="359777" cy="241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391" y="2242232"/>
                <a:ext cx="359777" cy="241797"/>
              </a:xfrm>
              <a:prstGeom prst="rect">
                <a:avLst/>
              </a:prstGeom>
              <a:blipFill rotWithShape="0">
                <a:blip r:embed="rId4"/>
                <a:stretch>
                  <a:fillRect l="-10169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164268" y="2807147"/>
                <a:ext cx="366189" cy="264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68" y="2807147"/>
                <a:ext cx="366189" cy="264047"/>
              </a:xfrm>
              <a:prstGeom prst="rect">
                <a:avLst/>
              </a:prstGeom>
              <a:blipFill rotWithShape="0">
                <a:blip r:embed="rId5"/>
                <a:stretch>
                  <a:fillRect l="-10000" r="-1667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170391" y="3389884"/>
                <a:ext cx="359777" cy="241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391" y="3389884"/>
                <a:ext cx="359777" cy="241797"/>
              </a:xfrm>
              <a:prstGeom prst="rect">
                <a:avLst/>
              </a:prstGeom>
              <a:blipFill rotWithShape="0">
                <a:blip r:embed="rId6"/>
                <a:stretch>
                  <a:fillRect l="-8475" b="-1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Arrow Callout 47"/>
          <p:cNvSpPr/>
          <p:nvPr/>
        </p:nvSpPr>
        <p:spPr>
          <a:xfrm>
            <a:off x="1701924" y="1941517"/>
            <a:ext cx="814916" cy="2058732"/>
          </a:xfrm>
          <a:prstGeom prst="right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740595" y="2012016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740595" y="2506741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1740595" y="3001466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740595" y="3496192"/>
            <a:ext cx="432000" cy="432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G</a:t>
            </a:r>
            <a:endParaRPr lang="en-US" sz="7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49" y="1856745"/>
            <a:ext cx="1944788" cy="2271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4783112" y="214713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4" name="Oval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12" y="2147130"/>
                <a:ext cx="432000" cy="4320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4783112" y="272317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12" y="2723170"/>
                <a:ext cx="432000" cy="4320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4783112" y="329921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6" name="Oval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12" y="3299210"/>
                <a:ext cx="432000" cy="4320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/>
          <p:cNvCxnSpPr>
            <a:endCxn id="54" idx="2"/>
          </p:cNvCxnSpPr>
          <p:nvPr/>
        </p:nvCxnSpPr>
        <p:spPr>
          <a:xfrm>
            <a:off x="4485646" y="2361933"/>
            <a:ext cx="297466" cy="1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2"/>
          </p:cNvCxnSpPr>
          <p:nvPr/>
        </p:nvCxnSpPr>
        <p:spPr>
          <a:xfrm>
            <a:off x="4492860" y="2938956"/>
            <a:ext cx="290252" cy="2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6" idx="2"/>
          </p:cNvCxnSpPr>
          <p:nvPr/>
        </p:nvCxnSpPr>
        <p:spPr>
          <a:xfrm flipV="1">
            <a:off x="4492860" y="3515210"/>
            <a:ext cx="290252" cy="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5478981" y="214713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81" y="2147130"/>
                <a:ext cx="432000" cy="432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5478981" y="272317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1" name="Oval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81" y="2723170"/>
                <a:ext cx="432000" cy="432000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5478981" y="329921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2" name="Oval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81" y="3299210"/>
                <a:ext cx="432000" cy="432000"/>
              </a:xfrm>
              <a:prstGeom prst="ellipse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Left-Right Arrow 77"/>
          <p:cNvSpPr/>
          <p:nvPr/>
        </p:nvSpPr>
        <p:spPr>
          <a:xfrm>
            <a:off x="5215112" y="2256564"/>
            <a:ext cx="263869" cy="213132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9" name="Left-Right Arrow 78"/>
          <p:cNvSpPr/>
          <p:nvPr/>
        </p:nvSpPr>
        <p:spPr>
          <a:xfrm>
            <a:off x="5212374" y="2832604"/>
            <a:ext cx="263869" cy="213132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Left-Right Arrow 79"/>
          <p:cNvSpPr/>
          <p:nvPr/>
        </p:nvSpPr>
        <p:spPr>
          <a:xfrm>
            <a:off x="5212374" y="3408644"/>
            <a:ext cx="263869" cy="213132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9" name="Right Arrow 98"/>
          <p:cNvSpPr/>
          <p:nvPr/>
        </p:nvSpPr>
        <p:spPr>
          <a:xfrm>
            <a:off x="5911010" y="2256563"/>
            <a:ext cx="216043" cy="2131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0" name="Right Arrow 99"/>
          <p:cNvSpPr/>
          <p:nvPr/>
        </p:nvSpPr>
        <p:spPr>
          <a:xfrm>
            <a:off x="5905505" y="2832604"/>
            <a:ext cx="216043" cy="2131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1" name="Right Arrow 100"/>
          <p:cNvSpPr/>
          <p:nvPr/>
        </p:nvSpPr>
        <p:spPr>
          <a:xfrm>
            <a:off x="5916393" y="3408643"/>
            <a:ext cx="216043" cy="2131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/>
              <p:cNvSpPr>
                <a:spLocks noChangeAspect="1"/>
              </p:cNvSpPr>
              <p:nvPr/>
            </p:nvSpPr>
            <p:spPr>
              <a:xfrm>
                <a:off x="12401156" y="2307468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4" name="Oval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156" y="2307468"/>
                <a:ext cx="432000" cy="432000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>
                <a:off x="12320835" y="2376165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3" name="Oval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0835" y="2376165"/>
                <a:ext cx="432000" cy="432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12251650" y="2444016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2" name="Oval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1650" y="2444016"/>
                <a:ext cx="432000" cy="432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2225096" y="1870323"/>
                <a:ext cx="1420452" cy="486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200" dirty="0" err="1" smtClean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5096" y="1870323"/>
                <a:ext cx="1420452" cy="486223"/>
              </a:xfrm>
              <a:prstGeom prst="rect">
                <a:avLst/>
              </a:prstGeom>
              <a:blipFill rotWithShape="0">
                <a:blip r:embed="rId15"/>
                <a:stretch>
                  <a:fillRect t="-132500" r="-57082" b="-188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9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8" grpId="0" animBg="1"/>
      <p:bldP spid="44" grpId="0"/>
      <p:bldP spid="45" grpId="0"/>
      <p:bldP spid="46" grpId="0"/>
      <p:bldP spid="47" grpId="0"/>
      <p:bldP spid="60" grpId="0" animBg="1"/>
      <p:bldP spid="61" grpId="0" animBg="1"/>
      <p:bldP spid="62" grpId="0" animBg="1"/>
      <p:bldP spid="78" grpId="0" animBg="1"/>
      <p:bldP spid="79" grpId="0" animBg="1"/>
      <p:bldP spid="80" grpId="0" animBg="1"/>
      <p:bldP spid="99" grpId="0" animBg="1"/>
      <p:bldP spid="100" grpId="0" animBg="1"/>
      <p:bldP spid="101" grpId="0" animBg="1"/>
      <p:bldP spid="1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/>
              <a:t>Background and Purpose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CFD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Conception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Workflow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DCNN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 and Summary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3002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Background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563" y="1600200"/>
            <a:ext cx="9791700" cy="1089529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need to reduce the time to perform relatively simple, but at the same time routine and frequently occurring CFD </a:t>
            </a:r>
            <a:r>
              <a:rPr lang="en-US" dirty="0" smtClean="0"/>
              <a:t>analysis </a:t>
            </a:r>
            <a:r>
              <a:rPr lang="en-US" dirty="0"/>
              <a:t>of various purposes pipelines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0471" y="6381328"/>
            <a:ext cx="491512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CFD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- Computational Fluid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Dynamics; CAE – Computer-aided engineering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61" y="3142497"/>
            <a:ext cx="5203031" cy="28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98563" y="692696"/>
            <a:ext cx="97917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/>
              <a:t>Purpose</a:t>
            </a:r>
            <a:endParaRPr lang="en-US" cap="non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98562" y="1607096"/>
            <a:ext cx="9791701" cy="254839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Evaluate the consistency and effectiveness of using </a:t>
            </a:r>
            <a:r>
              <a:rPr lang="en-US" dirty="0" smtClean="0"/>
              <a:t>DCNN </a:t>
            </a:r>
            <a:r>
              <a:rPr lang="en-US" dirty="0"/>
              <a:t>to solve the problem, as well as the total labor and time costs (for model </a:t>
            </a:r>
            <a:r>
              <a:rPr lang="en-US" dirty="0" smtClean="0"/>
              <a:t>preparing &amp; </a:t>
            </a:r>
            <a:r>
              <a:rPr lang="en-US" dirty="0"/>
              <a:t>etc.)</a:t>
            </a:r>
            <a:endParaRPr lang="ru-RU" dirty="0"/>
          </a:p>
          <a:p>
            <a:pPr algn="just"/>
            <a:r>
              <a:rPr lang="en-US" dirty="0"/>
              <a:t>Apply the knowledge and skills gained in the course to solve a </a:t>
            </a:r>
            <a:r>
              <a:rPr lang="en-US" dirty="0" smtClean="0"/>
              <a:t>practical </a:t>
            </a:r>
            <a:r>
              <a:rPr lang="en-US" dirty="0"/>
              <a:t>problem</a:t>
            </a:r>
            <a:endParaRPr lang="ru-RU" dirty="0"/>
          </a:p>
          <a:p>
            <a:pPr algn="just"/>
            <a:r>
              <a:rPr lang="en-US" dirty="0"/>
              <a:t>Gain new experience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0471" y="6381328"/>
            <a:ext cx="313419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DCNN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– Deep Convolutional Neural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7657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 and Purpose</a:t>
            </a:r>
          </a:p>
          <a:p>
            <a:r>
              <a:rPr lang="en-US" dirty="0"/>
              <a:t>Machine learning and </a:t>
            </a:r>
            <a:r>
              <a:rPr lang="en-US" dirty="0" smtClean="0"/>
              <a:t>CFD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Conception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Workflow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DCNN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 and Summary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835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25920" y="1916832"/>
            <a:ext cx="7756924" cy="4124537"/>
            <a:chOff x="6742484" y="678745"/>
            <a:chExt cx="7756924" cy="41245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484" y="678745"/>
              <a:ext cx="7756924" cy="4124537"/>
            </a:xfrm>
            <a:prstGeom prst="rect">
              <a:avLst/>
            </a:prstGeom>
            <a:effectLst>
              <a:glow rad="381000">
                <a:schemeClr val="bg1"/>
              </a:glo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36" t="55867"/>
            <a:stretch/>
          </p:blipFill>
          <p:spPr>
            <a:xfrm>
              <a:off x="12431116" y="2983001"/>
              <a:ext cx="2068292" cy="1820281"/>
            </a:xfrm>
            <a:prstGeom prst="rect">
              <a:avLst/>
            </a:prstGeom>
            <a:effectLst>
              <a:glow rad="381000">
                <a:schemeClr val="bg1"/>
              </a:glow>
            </a:effec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20" y="1916832"/>
            <a:ext cx="7756924" cy="41245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Machine learning and CFD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2225920" y="6390817"/>
            <a:ext cx="414568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</a:rPr>
              <a:t>※Ricardo </a:t>
            </a:r>
            <a:r>
              <a:rPr lang="en-US" altLang="ja-JP" sz="1000" dirty="0" err="1" smtClean="0">
                <a:solidFill>
                  <a:schemeClr val="bg1">
                    <a:lumMod val="50000"/>
                  </a:schemeClr>
                </a:solidFill>
              </a:rPr>
              <a:t>Vinuesa</a:t>
            </a: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</a:rPr>
              <a:t>Steven L. </a:t>
            </a:r>
            <a:r>
              <a:rPr lang="en-US" altLang="ja-JP" sz="1000" dirty="0" err="1" smtClean="0">
                <a:solidFill>
                  <a:schemeClr val="bg1">
                    <a:lumMod val="50000"/>
                  </a:schemeClr>
                </a:solidFill>
              </a:rPr>
              <a:t>Brunton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arXiv:2110.02085, 2021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1600499"/>
            <a:ext cx="4320762" cy="1832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Machine learning and CFD</a:t>
            </a:r>
            <a:endParaRPr lang="en-US" cap="none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198563" y="1600200"/>
            <a:ext cx="4895849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Most </a:t>
            </a:r>
            <a:r>
              <a:rPr lang="en-US" dirty="0"/>
              <a:t>of the </a:t>
            </a:r>
            <a:r>
              <a:rPr lang="en-US" dirty="0" smtClean="0"/>
              <a:t>projects, </a:t>
            </a:r>
            <a:r>
              <a:rPr lang="en-US" dirty="0"/>
              <a:t>that have chosen way "Reduced-Order </a:t>
            </a:r>
            <a:r>
              <a:rPr lang="en-US" dirty="0" smtClean="0"/>
              <a:t>Models“, </a:t>
            </a:r>
            <a:r>
              <a:rPr lang="en-US" dirty="0"/>
              <a:t>are focused on solving </a:t>
            </a:r>
            <a:r>
              <a:rPr lang="en-US" dirty="0" smtClean="0"/>
              <a:t>problem of the </a:t>
            </a:r>
            <a:r>
              <a:rPr lang="en-US" i="1" dirty="0" smtClean="0"/>
              <a:t>flow </a:t>
            </a:r>
            <a:r>
              <a:rPr lang="en-US" i="1" dirty="0"/>
              <a:t>around an </a:t>
            </a:r>
            <a:r>
              <a:rPr lang="en-US" i="1" dirty="0" smtClean="0"/>
              <a:t>obstacle</a:t>
            </a:r>
          </a:p>
          <a:p>
            <a:pPr algn="just"/>
            <a:r>
              <a:rPr lang="en-US" dirty="0" smtClean="0"/>
              <a:t>Newest project with </a:t>
            </a:r>
            <a:r>
              <a:rPr lang="en-US" dirty="0"/>
              <a:t>good </a:t>
            </a:r>
            <a:r>
              <a:rPr lang="en-US" dirty="0" smtClean="0"/>
              <a:t>performance is “</a:t>
            </a:r>
            <a:r>
              <a:rPr lang="en-US" i="1" dirty="0" smtClean="0"/>
              <a:t>Deep CFD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</a:rPr>
              <a:t>Mateus Dias </a:t>
            </a:r>
            <a:r>
              <a:rPr lang="pt-BR" sz="1000" dirty="0" smtClean="0">
                <a:solidFill>
                  <a:schemeClr val="bg1">
                    <a:lumMod val="50000"/>
                  </a:schemeClr>
                </a:solidFill>
              </a:rPr>
              <a:t>Ribeiro at </a:t>
            </a:r>
            <a:r>
              <a:rPr lang="pt-BR" sz="1000" dirty="0">
                <a:solidFill>
                  <a:schemeClr val="bg1">
                    <a:lumMod val="50000"/>
                  </a:schemeClr>
                </a:solidFill>
              </a:rPr>
              <a:t>al., </a:t>
            </a:r>
            <a:r>
              <a:rPr lang="pt-BR" sz="1000" dirty="0" smtClean="0">
                <a:solidFill>
                  <a:schemeClr val="bg1">
                    <a:lumMod val="50000"/>
                  </a:schemeClr>
                </a:solidFill>
              </a:rPr>
              <a:t>arXiv:2004.08826, 2020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  <a:p>
            <a:pPr algn="just"/>
            <a:r>
              <a:rPr lang="en-US" dirty="0" smtClean="0"/>
              <a:t>But the calculation field in which an obstacle is placed has a </a:t>
            </a:r>
            <a:r>
              <a:rPr lang="en-US" i="1" dirty="0" smtClean="0"/>
              <a:t>limited 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70" y="2636912"/>
            <a:ext cx="4320762" cy="1207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3356061"/>
            <a:ext cx="4320762" cy="281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1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Background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Purpose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and CFD</a:t>
            </a:r>
          </a:p>
          <a:p>
            <a:r>
              <a:rPr lang="en-US" dirty="0" smtClean="0"/>
              <a:t>Conception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Workflow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DCNN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 and Summary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453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ld count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country report presentation.potx" id="{FF082492-D6CE-444E-B3E8-FB131EDFAC53}" vid="{71BD5CC8-96B3-46A6-8835-37741E8965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country report presentation</Template>
  <TotalTime>6345</TotalTime>
  <Words>1682</Words>
  <Application>Microsoft Office PowerPoint</Application>
  <PresentationFormat>Custom</PresentationFormat>
  <Paragraphs>353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ＭＳ ゴシック</vt:lpstr>
      <vt:lpstr>Arial</vt:lpstr>
      <vt:lpstr>Cambria Math</vt:lpstr>
      <vt:lpstr>Century Gothic</vt:lpstr>
      <vt:lpstr>Wingdings</vt:lpstr>
      <vt:lpstr>World country report presentation</vt:lpstr>
      <vt:lpstr>Study of the DCNN method applicability to reduce the routine work of a CFD-engineer</vt:lpstr>
      <vt:lpstr>Agenda</vt:lpstr>
      <vt:lpstr>Agenda</vt:lpstr>
      <vt:lpstr>Background</vt:lpstr>
      <vt:lpstr>PowerPoint Presentation</vt:lpstr>
      <vt:lpstr>Agenda</vt:lpstr>
      <vt:lpstr>Machine learning and CFD</vt:lpstr>
      <vt:lpstr>Machine learning and CFD</vt:lpstr>
      <vt:lpstr>Agenda</vt:lpstr>
      <vt:lpstr>Conception: Requirements</vt:lpstr>
      <vt:lpstr>Conception: How to</vt:lpstr>
      <vt:lpstr>Agenda</vt:lpstr>
      <vt:lpstr>Workflow</vt:lpstr>
      <vt:lpstr>Agenda</vt:lpstr>
      <vt:lpstr>DCNN Model: DeepCFD</vt:lpstr>
      <vt:lpstr>DCNN Model: DeepCFD</vt:lpstr>
      <vt:lpstr>DCNN Model</vt:lpstr>
      <vt:lpstr>DCNN Model: Inference</vt:lpstr>
      <vt:lpstr>DCNN Model: Data preparing</vt:lpstr>
      <vt:lpstr>DCNN Model: Data preparing</vt:lpstr>
      <vt:lpstr>DCNN Model: Data preparing</vt:lpstr>
      <vt:lpstr>DCNN Model: Loss function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of the DCNN method applicability to reduce the routine work of a CFD-engineer</dc:title>
  <dc:creator>Stanislav Cheremisov</dc:creator>
  <cp:lastModifiedBy>Stanislav Cheremisov</cp:lastModifiedBy>
  <cp:revision>193</cp:revision>
  <dcterms:created xsi:type="dcterms:W3CDTF">2022-01-14T05:08:39Z</dcterms:created>
  <dcterms:modified xsi:type="dcterms:W3CDTF">2022-01-18T16:17:01Z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